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7" r:id="rId2"/>
    <p:sldId id="334" r:id="rId3"/>
    <p:sldId id="322" r:id="rId4"/>
    <p:sldId id="335" r:id="rId5"/>
    <p:sldId id="336" r:id="rId6"/>
    <p:sldId id="290" r:id="rId7"/>
    <p:sldId id="315" r:id="rId8"/>
    <p:sldId id="316" r:id="rId9"/>
    <p:sldId id="317" r:id="rId10"/>
    <p:sldId id="314" r:id="rId11"/>
    <p:sldId id="291" r:id="rId12"/>
    <p:sldId id="292" r:id="rId13"/>
    <p:sldId id="293" r:id="rId14"/>
    <p:sldId id="294" r:id="rId15"/>
    <p:sldId id="319" r:id="rId16"/>
    <p:sldId id="332" r:id="rId17"/>
    <p:sldId id="333" r:id="rId18"/>
    <p:sldId id="276" r:id="rId19"/>
    <p:sldId id="302" r:id="rId20"/>
    <p:sldId id="258" r:id="rId21"/>
    <p:sldId id="259" r:id="rId22"/>
    <p:sldId id="275" r:id="rId23"/>
    <p:sldId id="282" r:id="rId24"/>
    <p:sldId id="261" r:id="rId25"/>
    <p:sldId id="263" r:id="rId26"/>
    <p:sldId id="262" r:id="rId27"/>
    <p:sldId id="268" r:id="rId28"/>
    <p:sldId id="267" r:id="rId29"/>
    <p:sldId id="266" r:id="rId30"/>
    <p:sldId id="265" r:id="rId31"/>
    <p:sldId id="269" r:id="rId32"/>
    <p:sldId id="288" r:id="rId33"/>
    <p:sldId id="289" r:id="rId34"/>
    <p:sldId id="285" r:id="rId35"/>
    <p:sldId id="286" r:id="rId36"/>
  </p:sldIdLst>
  <p:sldSz cx="9144000" cy="6858000" type="screen4x3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FB15A9-9350-4BF2-99EB-C08A8AA5DDB7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47D00C54-B39D-47A4-9F99-145A35C79A6B}">
      <dgm:prSet phldrT="[Tekst]" custT="1"/>
      <dgm:spPr/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1600" b="1" dirty="0"/>
            <a:t>minister właściwy </a:t>
          </a:r>
          <a:br>
            <a:rPr lang="pl-PL" sz="1600" b="1"/>
          </a:br>
          <a:r>
            <a:rPr lang="pl-PL" sz="1600" b="1"/>
            <a:t>ds. </a:t>
          </a:r>
          <a:r>
            <a:rPr lang="pl-PL" sz="1600" b="1" dirty="0"/>
            <a:t>rozwoju regionalnego:</a:t>
          </a:r>
        </a:p>
        <a:p>
          <a:pPr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dirty="0"/>
            <a:t>koordynuje przygotowanie i realizację na poziomie krajowym </a:t>
          </a:r>
          <a:r>
            <a:rPr lang="pl-PL" sz="1400" dirty="0" err="1"/>
            <a:t>KT</a:t>
          </a:r>
          <a:r>
            <a:rPr lang="pl-PL" sz="1400" dirty="0"/>
            <a:t> (przedstawiciel strony rządowej)</a:t>
          </a:r>
        </a:p>
        <a:p>
          <a:pPr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400" dirty="0"/>
        </a:p>
        <a:p>
          <a:pPr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400" dirty="0"/>
        </a:p>
        <a:p>
          <a:pPr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dirty="0"/>
        </a:p>
      </dgm:t>
    </dgm:pt>
    <dgm:pt modelId="{72ACF173-D4AA-491C-9684-A990130F2D27}" type="parTrans" cxnId="{634A3D57-94DE-4EB7-BF17-6A50CEE6C542}">
      <dgm:prSet/>
      <dgm:spPr/>
      <dgm:t>
        <a:bodyPr/>
        <a:lstStyle/>
        <a:p>
          <a:endParaRPr lang="pl-PL"/>
        </a:p>
      </dgm:t>
    </dgm:pt>
    <dgm:pt modelId="{0EC2A12F-F788-4C7C-A0F4-B3E6CF06A51B}" type="sibTrans" cxnId="{634A3D57-94DE-4EB7-BF17-6A50CEE6C542}">
      <dgm:prSet/>
      <dgm:spPr/>
      <dgm:t>
        <a:bodyPr/>
        <a:lstStyle/>
        <a:p>
          <a:endParaRPr lang="pl-PL"/>
        </a:p>
      </dgm:t>
    </dgm:pt>
    <dgm:pt modelId="{7E95B18F-278A-46FB-A3B9-DD1E1493FD1E}">
      <dgm:prSet phldrT="[Tekst]" custT="1"/>
      <dgm:spPr>
        <a:solidFill>
          <a:schemeClr val="tx2">
            <a:lumMod val="40000"/>
            <a:lumOff val="60000"/>
            <a:alpha val="89000"/>
          </a:schemeClr>
        </a:solidFill>
      </dgm:spPr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1600" b="1" dirty="0">
              <a:solidFill>
                <a:schemeClr val="tx1"/>
              </a:solidFill>
            </a:rPr>
            <a:t>ministrowie właściwi:</a:t>
          </a:r>
        </a:p>
        <a:p>
          <a:pPr algn="l">
            <a:spcBef>
              <a:spcPts val="600"/>
            </a:spcBef>
          </a:pPr>
          <a:r>
            <a:rPr lang="pl-PL" sz="1400" b="0" dirty="0">
              <a:solidFill>
                <a:schemeClr val="tx1"/>
              </a:solidFill>
            </a:rPr>
            <a:t>uczestniczą w procesie przygotowania i negocjacji kontraktów sektorowych oraz  inicjują działania związane z przygotowaniem programów rozwoju ukierunkowanych terytorialnie</a:t>
          </a:r>
        </a:p>
        <a:p>
          <a:pPr algn="l">
            <a:spcBef>
              <a:spcPts val="600"/>
            </a:spcBef>
          </a:pPr>
          <a:endParaRPr lang="pl-PL" sz="1300" b="0" dirty="0">
            <a:solidFill>
              <a:schemeClr val="tx1"/>
            </a:solidFill>
          </a:endParaRPr>
        </a:p>
        <a:p>
          <a:pPr algn="l">
            <a:spcBef>
              <a:spcPts val="600"/>
            </a:spcBef>
          </a:pPr>
          <a:endParaRPr lang="pl-PL" sz="1300" b="0" dirty="0">
            <a:solidFill>
              <a:schemeClr val="tx1"/>
            </a:solidFill>
          </a:endParaRPr>
        </a:p>
        <a:p>
          <a:pPr algn="l">
            <a:spcBef>
              <a:spcPts val="600"/>
            </a:spcBef>
          </a:pPr>
          <a:endParaRPr lang="pl-PL" sz="1300" b="0" dirty="0">
            <a:solidFill>
              <a:schemeClr val="tx1"/>
            </a:solidFill>
          </a:endParaRPr>
        </a:p>
        <a:p>
          <a:pPr algn="l">
            <a:spcBef>
              <a:spcPts val="600"/>
            </a:spcBef>
          </a:pPr>
          <a:endParaRPr lang="pl-PL" sz="1300" b="0" dirty="0">
            <a:solidFill>
              <a:schemeClr val="tx1"/>
            </a:solidFill>
          </a:endParaRPr>
        </a:p>
        <a:p>
          <a:pPr algn="l">
            <a:spcBef>
              <a:spcPts val="600"/>
            </a:spcBef>
          </a:pPr>
          <a:endParaRPr lang="pl-PL" sz="1300" b="0" dirty="0"/>
        </a:p>
      </dgm:t>
    </dgm:pt>
    <dgm:pt modelId="{37239B2E-0A1A-4C22-B430-D8F97293AAE0}" type="parTrans" cxnId="{0329F314-7741-44C4-8A27-91DC14BC9B05}">
      <dgm:prSet/>
      <dgm:spPr/>
      <dgm:t>
        <a:bodyPr/>
        <a:lstStyle/>
        <a:p>
          <a:endParaRPr lang="pl-PL"/>
        </a:p>
      </dgm:t>
    </dgm:pt>
    <dgm:pt modelId="{788EC9C3-2E73-459F-93BD-02582AA30022}" type="sibTrans" cxnId="{0329F314-7741-44C4-8A27-91DC14BC9B05}">
      <dgm:prSet/>
      <dgm:spPr/>
      <dgm:t>
        <a:bodyPr/>
        <a:lstStyle/>
        <a:p>
          <a:endParaRPr lang="pl-PL"/>
        </a:p>
      </dgm:t>
    </dgm:pt>
    <dgm:pt modelId="{38495729-5E2D-498F-83BF-7C280AE19023}">
      <dgm:prSet phldrT="[Tekst]" custT="1"/>
      <dgm:spPr/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1600" b="1" dirty="0"/>
            <a:t>samorząd województwa:</a:t>
          </a: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ts val="60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1400" dirty="0"/>
            <a:t>koordynuje przygotowanie i realizację na poziomie regionalnym </a:t>
          </a:r>
          <a:r>
            <a:rPr lang="pl-PL" sz="1400" dirty="0" err="1"/>
            <a:t>KT</a:t>
          </a:r>
          <a:r>
            <a:rPr lang="pl-PL" sz="1400" dirty="0"/>
            <a:t> (przedstawiciel strony samorządowej)</a:t>
          </a: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ts val="60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l-PL" sz="13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ts val="60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l-PL" sz="13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ts val="60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l-PL" sz="13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ts val="60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l-PL" sz="13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ts val="60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l-PL" sz="13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ts val="60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l-PL" sz="1300" dirty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l-PL" sz="1400" b="1" dirty="0">
            <a:solidFill>
              <a:schemeClr val="tx1"/>
            </a:solidFill>
          </a:endParaRPr>
        </a:p>
      </dgm:t>
    </dgm:pt>
    <dgm:pt modelId="{9035E45A-2E8E-4CE1-82BC-2C581441162C}" type="parTrans" cxnId="{4942515A-A1B7-4DDE-9F50-E6D81DECA7D4}">
      <dgm:prSet/>
      <dgm:spPr/>
      <dgm:t>
        <a:bodyPr/>
        <a:lstStyle/>
        <a:p>
          <a:endParaRPr lang="pl-PL"/>
        </a:p>
      </dgm:t>
    </dgm:pt>
    <dgm:pt modelId="{030DF11B-C643-4EC0-B57D-211986ED09FC}" type="sibTrans" cxnId="{4942515A-A1B7-4DDE-9F50-E6D81DECA7D4}">
      <dgm:prSet/>
      <dgm:spPr/>
      <dgm:t>
        <a:bodyPr/>
        <a:lstStyle/>
        <a:p>
          <a:endParaRPr lang="pl-PL"/>
        </a:p>
      </dgm:t>
    </dgm:pt>
    <dgm:pt modelId="{C8C49365-6F09-443A-84B7-63680DD19726}">
      <dgm:prSet phldrT="[Tekst]" custT="1"/>
      <dgm:spPr>
        <a:solidFill>
          <a:srgbClr val="75AB9D">
            <a:alpha val="61000"/>
          </a:srgbClr>
        </a:solidFill>
      </dgm:spPr>
      <dgm:t>
        <a:bodyPr/>
        <a:lstStyle/>
        <a:p>
          <a:pPr marR="0" algn="l" eaLnBrk="1" fontAlgn="auto" latinLnBrk="0" hangingPunct="1">
            <a:buClrTx/>
            <a:buSzTx/>
            <a:buFontTx/>
            <a:tabLst/>
            <a:defRPr/>
          </a:pPr>
          <a:r>
            <a:rPr lang="pl-PL" sz="1400" dirty="0">
              <a:solidFill>
                <a:schemeClr val="tx1"/>
              </a:solidFill>
            </a:rPr>
            <a:t>+ inne podmioty publiczne (władze miejskie, gminne, powiatowe i partnerzy społeczno-gospodarczy)</a:t>
          </a:r>
        </a:p>
        <a:p>
          <a:pPr marR="0" algn="ctr" eaLnBrk="1" fontAlgn="auto" latinLnBrk="0" hangingPunct="1">
            <a:buClrTx/>
            <a:buSzTx/>
            <a:buFontTx/>
            <a:tabLst/>
            <a:defRPr/>
          </a:pPr>
          <a:endParaRPr lang="pl-PL" sz="1300" dirty="0">
            <a:solidFill>
              <a:schemeClr val="tx1"/>
            </a:solidFill>
          </a:endParaRPr>
        </a:p>
        <a:p>
          <a:pPr marR="0" algn="ctr" eaLnBrk="1" fontAlgn="auto" latinLnBrk="0" hangingPunct="1">
            <a:buClrTx/>
            <a:buSzTx/>
            <a:buFontTx/>
            <a:tabLst/>
            <a:defRPr/>
          </a:pPr>
          <a:endParaRPr lang="pl-PL" sz="1200" dirty="0">
            <a:solidFill>
              <a:schemeClr val="tx1"/>
            </a:solidFill>
          </a:endParaRPr>
        </a:p>
        <a:p>
          <a:pPr marR="0" algn="ctr" eaLnBrk="1" fontAlgn="auto" latinLnBrk="0" hangingPunct="1">
            <a:buClrTx/>
            <a:buSzTx/>
            <a:buFontTx/>
            <a:tabLst/>
            <a:defRPr/>
          </a:pPr>
          <a:endParaRPr lang="pl-PL" sz="1200" dirty="0">
            <a:solidFill>
              <a:schemeClr val="tx1"/>
            </a:solidFill>
          </a:endParaRPr>
        </a:p>
        <a:p>
          <a:pPr marR="0" algn="ctr" eaLnBrk="1" fontAlgn="auto" latinLnBrk="0" hangingPunct="1">
            <a:buClrTx/>
            <a:buSzTx/>
            <a:buFontTx/>
            <a:tabLst/>
            <a:defRPr/>
          </a:pPr>
          <a:endParaRPr lang="pl-PL" sz="1200" dirty="0">
            <a:solidFill>
              <a:schemeClr val="tx1"/>
            </a:solidFill>
          </a:endParaRPr>
        </a:p>
      </dgm:t>
    </dgm:pt>
    <dgm:pt modelId="{AD1D4FAF-BBAD-4F46-9B55-1E1265E7DD4A}" type="parTrans" cxnId="{0DE1EBF6-941D-4E0E-A13B-4B721BE46868}">
      <dgm:prSet/>
      <dgm:spPr/>
      <dgm:t>
        <a:bodyPr/>
        <a:lstStyle/>
        <a:p>
          <a:endParaRPr lang="pl-PL"/>
        </a:p>
      </dgm:t>
    </dgm:pt>
    <dgm:pt modelId="{753E6689-5183-466A-A0F6-A73A2D776BDC}" type="sibTrans" cxnId="{0DE1EBF6-941D-4E0E-A13B-4B721BE46868}">
      <dgm:prSet/>
      <dgm:spPr/>
      <dgm:t>
        <a:bodyPr/>
        <a:lstStyle/>
        <a:p>
          <a:endParaRPr lang="pl-PL"/>
        </a:p>
      </dgm:t>
    </dgm:pt>
    <dgm:pt modelId="{F1DC857A-2283-4D79-97F5-C73B47A60AC0}" type="pres">
      <dgm:prSet presAssocID="{89FB15A9-9350-4BF2-99EB-C08A8AA5DDB7}" presName="Name0" presStyleCnt="0">
        <dgm:presLayoutVars>
          <dgm:dir/>
          <dgm:resizeHandles val="exact"/>
        </dgm:presLayoutVars>
      </dgm:prSet>
      <dgm:spPr/>
    </dgm:pt>
    <dgm:pt modelId="{A0ACEAC4-5336-4D44-A16C-B5AD7D77C10A}" type="pres">
      <dgm:prSet presAssocID="{47D00C54-B39D-47A4-9F99-145A35C79A6B}" presName="node" presStyleLbl="node1" presStyleIdx="0" presStyleCnt="4">
        <dgm:presLayoutVars>
          <dgm:bulletEnabled val="1"/>
        </dgm:presLayoutVars>
      </dgm:prSet>
      <dgm:spPr/>
    </dgm:pt>
    <dgm:pt modelId="{E5035770-006A-4B0E-AF6B-94E2DCF26937}" type="pres">
      <dgm:prSet presAssocID="{0EC2A12F-F788-4C7C-A0F4-B3E6CF06A51B}" presName="sibTrans" presStyleCnt="0"/>
      <dgm:spPr/>
    </dgm:pt>
    <dgm:pt modelId="{3EE65749-0BD6-4CC7-B5CA-00383D7F1DFC}" type="pres">
      <dgm:prSet presAssocID="{7E95B18F-278A-46FB-A3B9-DD1E1493FD1E}" presName="node" presStyleLbl="node1" presStyleIdx="1" presStyleCnt="4">
        <dgm:presLayoutVars>
          <dgm:bulletEnabled val="1"/>
        </dgm:presLayoutVars>
      </dgm:prSet>
      <dgm:spPr/>
    </dgm:pt>
    <dgm:pt modelId="{DF234B84-687D-4C87-8FD4-D81A880B4012}" type="pres">
      <dgm:prSet presAssocID="{788EC9C3-2E73-459F-93BD-02582AA30022}" presName="sibTrans" presStyleCnt="0"/>
      <dgm:spPr/>
    </dgm:pt>
    <dgm:pt modelId="{A7E57183-4388-4C3B-BBA3-94966BB02694}" type="pres">
      <dgm:prSet presAssocID="{38495729-5E2D-498F-83BF-7C280AE19023}" presName="node" presStyleLbl="node1" presStyleIdx="2" presStyleCnt="4">
        <dgm:presLayoutVars>
          <dgm:bulletEnabled val="1"/>
        </dgm:presLayoutVars>
      </dgm:prSet>
      <dgm:spPr/>
    </dgm:pt>
    <dgm:pt modelId="{FBCB288E-5C30-4B8C-958B-EED96D816BAE}" type="pres">
      <dgm:prSet presAssocID="{030DF11B-C643-4EC0-B57D-211986ED09FC}" presName="sibTrans" presStyleCnt="0"/>
      <dgm:spPr/>
    </dgm:pt>
    <dgm:pt modelId="{EF521C80-F776-4907-B72A-FE89D5B69D99}" type="pres">
      <dgm:prSet presAssocID="{C8C49365-6F09-443A-84B7-63680DD19726}" presName="node" presStyleLbl="node1" presStyleIdx="3" presStyleCnt="4" custLinFactNeighborX="-5024" custLinFactNeighborY="1408">
        <dgm:presLayoutVars>
          <dgm:bulletEnabled val="1"/>
        </dgm:presLayoutVars>
      </dgm:prSet>
      <dgm:spPr/>
    </dgm:pt>
  </dgm:ptLst>
  <dgm:cxnLst>
    <dgm:cxn modelId="{0329F314-7741-44C4-8A27-91DC14BC9B05}" srcId="{89FB15A9-9350-4BF2-99EB-C08A8AA5DDB7}" destId="{7E95B18F-278A-46FB-A3B9-DD1E1493FD1E}" srcOrd="1" destOrd="0" parTransId="{37239B2E-0A1A-4C22-B430-D8F97293AAE0}" sibTransId="{788EC9C3-2E73-459F-93BD-02582AA30022}"/>
    <dgm:cxn modelId="{634A3D57-94DE-4EB7-BF17-6A50CEE6C542}" srcId="{89FB15A9-9350-4BF2-99EB-C08A8AA5DDB7}" destId="{47D00C54-B39D-47A4-9F99-145A35C79A6B}" srcOrd="0" destOrd="0" parTransId="{72ACF173-D4AA-491C-9684-A990130F2D27}" sibTransId="{0EC2A12F-F788-4C7C-A0F4-B3E6CF06A51B}"/>
    <dgm:cxn modelId="{4942515A-A1B7-4DDE-9F50-E6D81DECA7D4}" srcId="{89FB15A9-9350-4BF2-99EB-C08A8AA5DDB7}" destId="{38495729-5E2D-498F-83BF-7C280AE19023}" srcOrd="2" destOrd="0" parTransId="{9035E45A-2E8E-4CE1-82BC-2C581441162C}" sibTransId="{030DF11B-C643-4EC0-B57D-211986ED09FC}"/>
    <dgm:cxn modelId="{6D4E347F-3BD1-4D60-BD6C-365EBA2BCBBF}" type="presOf" srcId="{7E95B18F-278A-46FB-A3B9-DD1E1493FD1E}" destId="{3EE65749-0BD6-4CC7-B5CA-00383D7F1DFC}" srcOrd="0" destOrd="0" presId="urn:microsoft.com/office/officeart/2005/8/layout/hList6"/>
    <dgm:cxn modelId="{FB1DCF95-2421-4EAA-890C-09CF08865556}" type="presOf" srcId="{47D00C54-B39D-47A4-9F99-145A35C79A6B}" destId="{A0ACEAC4-5336-4D44-A16C-B5AD7D77C10A}" srcOrd="0" destOrd="0" presId="urn:microsoft.com/office/officeart/2005/8/layout/hList6"/>
    <dgm:cxn modelId="{02F6FCC1-DA80-4F75-90B3-5AF66A379464}" type="presOf" srcId="{89FB15A9-9350-4BF2-99EB-C08A8AA5DDB7}" destId="{F1DC857A-2283-4D79-97F5-C73B47A60AC0}" srcOrd="0" destOrd="0" presId="urn:microsoft.com/office/officeart/2005/8/layout/hList6"/>
    <dgm:cxn modelId="{8CAE54DD-2A79-4420-86B5-906AD2B64B0B}" type="presOf" srcId="{38495729-5E2D-498F-83BF-7C280AE19023}" destId="{A7E57183-4388-4C3B-BBA3-94966BB02694}" srcOrd="0" destOrd="0" presId="urn:microsoft.com/office/officeart/2005/8/layout/hList6"/>
    <dgm:cxn modelId="{0DE1EBF6-941D-4E0E-A13B-4B721BE46868}" srcId="{89FB15A9-9350-4BF2-99EB-C08A8AA5DDB7}" destId="{C8C49365-6F09-443A-84B7-63680DD19726}" srcOrd="3" destOrd="0" parTransId="{AD1D4FAF-BBAD-4F46-9B55-1E1265E7DD4A}" sibTransId="{753E6689-5183-466A-A0F6-A73A2D776BDC}"/>
    <dgm:cxn modelId="{6A395DFE-22F2-4AD8-A1F7-6CDF00A2F84D}" type="presOf" srcId="{C8C49365-6F09-443A-84B7-63680DD19726}" destId="{EF521C80-F776-4907-B72A-FE89D5B69D99}" srcOrd="0" destOrd="0" presId="urn:microsoft.com/office/officeart/2005/8/layout/hList6"/>
    <dgm:cxn modelId="{12045D9E-298F-44FF-A4A8-E77E51F77598}" type="presParOf" srcId="{F1DC857A-2283-4D79-97F5-C73B47A60AC0}" destId="{A0ACEAC4-5336-4D44-A16C-B5AD7D77C10A}" srcOrd="0" destOrd="0" presId="urn:microsoft.com/office/officeart/2005/8/layout/hList6"/>
    <dgm:cxn modelId="{84D78B64-1B12-47BC-A724-5F2240822933}" type="presParOf" srcId="{F1DC857A-2283-4D79-97F5-C73B47A60AC0}" destId="{E5035770-006A-4B0E-AF6B-94E2DCF26937}" srcOrd="1" destOrd="0" presId="urn:microsoft.com/office/officeart/2005/8/layout/hList6"/>
    <dgm:cxn modelId="{75262098-DB28-43A8-B5A3-A7106F388EDF}" type="presParOf" srcId="{F1DC857A-2283-4D79-97F5-C73B47A60AC0}" destId="{3EE65749-0BD6-4CC7-B5CA-00383D7F1DFC}" srcOrd="2" destOrd="0" presId="urn:microsoft.com/office/officeart/2005/8/layout/hList6"/>
    <dgm:cxn modelId="{07F3CEC2-72B9-422E-8BE6-49A246BBAACC}" type="presParOf" srcId="{F1DC857A-2283-4D79-97F5-C73B47A60AC0}" destId="{DF234B84-687D-4C87-8FD4-D81A880B4012}" srcOrd="3" destOrd="0" presId="urn:microsoft.com/office/officeart/2005/8/layout/hList6"/>
    <dgm:cxn modelId="{1083C008-FD48-435F-8119-6C4952693A94}" type="presParOf" srcId="{F1DC857A-2283-4D79-97F5-C73B47A60AC0}" destId="{A7E57183-4388-4C3B-BBA3-94966BB02694}" srcOrd="4" destOrd="0" presId="urn:microsoft.com/office/officeart/2005/8/layout/hList6"/>
    <dgm:cxn modelId="{BD78127D-5283-4605-A4B2-1F5290FDD75E}" type="presParOf" srcId="{F1DC857A-2283-4D79-97F5-C73B47A60AC0}" destId="{FBCB288E-5C30-4B8C-958B-EED96D816BAE}" srcOrd="5" destOrd="0" presId="urn:microsoft.com/office/officeart/2005/8/layout/hList6"/>
    <dgm:cxn modelId="{BB355825-8B43-474D-9EB4-ED4D6243D0B8}" type="presParOf" srcId="{F1DC857A-2283-4D79-97F5-C73B47A60AC0}" destId="{EF521C80-F776-4907-B72A-FE89D5B69D99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ACEAC4-5336-4D44-A16C-B5AD7D77C10A}">
      <dsp:nvSpPr>
        <dsp:cNvPr id="0" name=""/>
        <dsp:cNvSpPr/>
      </dsp:nvSpPr>
      <dsp:spPr>
        <a:xfrm rot="16200000">
          <a:off x="-1623037" y="1625155"/>
          <a:ext cx="5328591" cy="2078281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1600" b="1" kern="1200" dirty="0"/>
            <a:t>minister właściwy </a:t>
          </a:r>
          <a:br>
            <a:rPr lang="pl-PL" sz="1600" b="1" kern="1200"/>
          </a:br>
          <a:r>
            <a:rPr lang="pl-PL" sz="1600" b="1" kern="1200"/>
            <a:t>ds. </a:t>
          </a:r>
          <a:r>
            <a:rPr lang="pl-PL" sz="1600" b="1" kern="1200" dirty="0"/>
            <a:t>rozwoju regionalnego:</a:t>
          </a:r>
        </a:p>
        <a:p>
          <a:pPr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koordynuje przygotowanie i realizację na poziomie krajowym </a:t>
          </a:r>
          <a:r>
            <a:rPr lang="pl-PL" sz="1400" kern="1200" dirty="0" err="1"/>
            <a:t>KT</a:t>
          </a:r>
          <a:r>
            <a:rPr lang="pl-PL" sz="1400" kern="1200" dirty="0"/>
            <a:t> (przedstawiciel strony rządowej)</a:t>
          </a:r>
        </a:p>
        <a:p>
          <a:pPr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kern="1200" dirty="0"/>
        </a:p>
        <a:p>
          <a:pPr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kern="1200" dirty="0"/>
        </a:p>
        <a:p>
          <a:pPr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kern="1200" dirty="0"/>
        </a:p>
      </dsp:txBody>
      <dsp:txXfrm rot="5400000">
        <a:off x="2118" y="1065718"/>
        <a:ext cx="2078281" cy="3197155"/>
      </dsp:txXfrm>
    </dsp:sp>
    <dsp:sp modelId="{3EE65749-0BD6-4CC7-B5CA-00383D7F1DFC}">
      <dsp:nvSpPr>
        <dsp:cNvPr id="0" name=""/>
        <dsp:cNvSpPr/>
      </dsp:nvSpPr>
      <dsp:spPr>
        <a:xfrm rot="16200000">
          <a:off x="611115" y="1625155"/>
          <a:ext cx="5328591" cy="2078281"/>
        </a:xfrm>
        <a:prstGeom prst="flowChartManualOperation">
          <a:avLst/>
        </a:prstGeom>
        <a:solidFill>
          <a:schemeClr val="tx2">
            <a:lumMod val="40000"/>
            <a:lumOff val="60000"/>
            <a:alpha val="89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1600" b="1" kern="1200" dirty="0">
              <a:solidFill>
                <a:schemeClr val="tx1"/>
              </a:solidFill>
            </a:rPr>
            <a:t>ministrowie właściwi:</a:t>
          </a:r>
        </a:p>
        <a:p>
          <a:pPr algn="l">
            <a:spcBef>
              <a:spcPct val="0"/>
            </a:spcBef>
            <a:buNone/>
          </a:pPr>
          <a:r>
            <a:rPr lang="pl-PL" sz="1400" b="0" kern="1200" dirty="0">
              <a:solidFill>
                <a:schemeClr val="tx1"/>
              </a:solidFill>
            </a:rPr>
            <a:t>uczestniczą w procesie przygotowania i negocjacji kontraktów sektorowych oraz  inicjują działania związane z przygotowaniem programów rozwoju ukierunkowanych terytorialnie</a:t>
          </a:r>
        </a:p>
        <a:p>
          <a:pPr algn="l">
            <a:spcBef>
              <a:spcPct val="0"/>
            </a:spcBef>
            <a:buNone/>
          </a:pPr>
          <a:endParaRPr lang="pl-PL" sz="1300" b="0" kern="1200" dirty="0">
            <a:solidFill>
              <a:schemeClr val="tx1"/>
            </a:solidFill>
          </a:endParaRPr>
        </a:p>
        <a:p>
          <a:pPr algn="l">
            <a:spcBef>
              <a:spcPct val="0"/>
            </a:spcBef>
            <a:buNone/>
          </a:pPr>
          <a:endParaRPr lang="pl-PL" sz="1300" b="0" kern="1200" dirty="0">
            <a:solidFill>
              <a:schemeClr val="tx1"/>
            </a:solidFill>
          </a:endParaRPr>
        </a:p>
        <a:p>
          <a:pPr algn="l">
            <a:spcBef>
              <a:spcPct val="0"/>
            </a:spcBef>
            <a:buNone/>
          </a:pPr>
          <a:endParaRPr lang="pl-PL" sz="1300" b="0" kern="1200" dirty="0">
            <a:solidFill>
              <a:schemeClr val="tx1"/>
            </a:solidFill>
          </a:endParaRPr>
        </a:p>
        <a:p>
          <a:pPr algn="l">
            <a:spcBef>
              <a:spcPct val="0"/>
            </a:spcBef>
            <a:buNone/>
          </a:pPr>
          <a:endParaRPr lang="pl-PL" sz="1300" b="0" kern="1200" dirty="0">
            <a:solidFill>
              <a:schemeClr val="tx1"/>
            </a:solidFill>
          </a:endParaRPr>
        </a:p>
        <a:p>
          <a:pPr algn="l">
            <a:spcBef>
              <a:spcPct val="0"/>
            </a:spcBef>
            <a:buNone/>
          </a:pPr>
          <a:endParaRPr lang="pl-PL" sz="1300" b="0" kern="1200" dirty="0"/>
        </a:p>
      </dsp:txBody>
      <dsp:txXfrm rot="5400000">
        <a:off x="2236270" y="1065718"/>
        <a:ext cx="2078281" cy="3197155"/>
      </dsp:txXfrm>
    </dsp:sp>
    <dsp:sp modelId="{A7E57183-4388-4C3B-BBA3-94966BB02694}">
      <dsp:nvSpPr>
        <dsp:cNvPr id="0" name=""/>
        <dsp:cNvSpPr/>
      </dsp:nvSpPr>
      <dsp:spPr>
        <a:xfrm rot="16200000">
          <a:off x="2845268" y="1625155"/>
          <a:ext cx="5328591" cy="2078281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1600" b="1" kern="1200" dirty="0"/>
            <a:t>samorząd województwa:</a:t>
          </a: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1400" kern="1200" dirty="0"/>
            <a:t>koordynuje przygotowanie i realizację na poziomie regionalnym </a:t>
          </a:r>
          <a:r>
            <a:rPr lang="pl-PL" sz="1400" kern="1200" dirty="0" err="1"/>
            <a:t>KT</a:t>
          </a:r>
          <a:r>
            <a:rPr lang="pl-PL" sz="1400" kern="1200" dirty="0"/>
            <a:t> (przedstawiciel strony samorządowej)</a:t>
          </a: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l-PL" sz="13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l-PL" sz="13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l-PL" sz="13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l-PL" sz="13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l-PL" sz="13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l-PL" sz="1300" kern="1200" dirty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pl-PL" sz="1400" b="1" kern="1200" dirty="0">
            <a:solidFill>
              <a:schemeClr val="tx1"/>
            </a:solidFill>
          </a:endParaRPr>
        </a:p>
      </dsp:txBody>
      <dsp:txXfrm rot="5400000">
        <a:off x="4470423" y="1065718"/>
        <a:ext cx="2078281" cy="3197155"/>
      </dsp:txXfrm>
    </dsp:sp>
    <dsp:sp modelId="{EF521C80-F776-4907-B72A-FE89D5B69D99}">
      <dsp:nvSpPr>
        <dsp:cNvPr id="0" name=""/>
        <dsp:cNvSpPr/>
      </dsp:nvSpPr>
      <dsp:spPr>
        <a:xfrm rot="16200000">
          <a:off x="5071590" y="1625155"/>
          <a:ext cx="5328591" cy="2078281"/>
        </a:xfrm>
        <a:prstGeom prst="flowChartManualOperation">
          <a:avLst/>
        </a:prstGeom>
        <a:solidFill>
          <a:srgbClr val="75AB9D">
            <a:alpha val="61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88900" bIns="0" numCol="1" spcCol="1270" anchor="ctr" anchorCtr="0">
          <a:noAutofit/>
        </a:bodyPr>
        <a:lstStyle/>
        <a:p>
          <a:pPr marL="0" marR="0" lvl="0" indent="0" algn="l" defTabSz="6223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pl-PL" sz="1400" kern="1200" dirty="0">
              <a:solidFill>
                <a:schemeClr val="tx1"/>
              </a:solidFill>
            </a:rPr>
            <a:t>+ inne podmioty publiczne (władze miejskie, gminne, powiatowe i partnerzy społeczno-gospodarczy)</a:t>
          </a:r>
        </a:p>
        <a:p>
          <a:pPr marL="0" marR="0" lvl="0" indent="0" algn="ctr" defTabSz="6223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pl-PL" sz="1300" kern="1200" dirty="0">
            <a:solidFill>
              <a:schemeClr val="tx1"/>
            </a:solidFill>
          </a:endParaRPr>
        </a:p>
        <a:p>
          <a:pPr marL="0" marR="0" lvl="0" indent="0" algn="ctr" defTabSz="6223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pl-PL" sz="1200" kern="1200" dirty="0">
            <a:solidFill>
              <a:schemeClr val="tx1"/>
            </a:solidFill>
          </a:endParaRPr>
        </a:p>
        <a:p>
          <a:pPr marL="0" marR="0" lvl="0" indent="0" algn="ctr" defTabSz="6223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pl-PL" sz="1200" kern="1200" dirty="0">
            <a:solidFill>
              <a:schemeClr val="tx1"/>
            </a:solidFill>
          </a:endParaRPr>
        </a:p>
        <a:p>
          <a:pPr marL="0" marR="0" lvl="0" indent="0" algn="ctr" defTabSz="6223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pl-PL" sz="1200" kern="1200" dirty="0">
            <a:solidFill>
              <a:schemeClr val="tx1"/>
            </a:solidFill>
          </a:endParaRPr>
        </a:p>
      </dsp:txBody>
      <dsp:txXfrm rot="5400000">
        <a:off x="6696745" y="1065718"/>
        <a:ext cx="2078281" cy="31971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D51FF-D9C6-4BD4-A067-F9F1C9C843C0}" type="datetimeFigureOut">
              <a:rPr lang="pl-PL" smtClean="0"/>
              <a:t>2018-11-30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4266A-AC67-4890-A188-66787EEE0BC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470354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DD804-7FFF-4AF9-9962-1701F2AF7932}" type="datetimeFigureOut">
              <a:rPr lang="pl-PL" smtClean="0"/>
              <a:t>2018-11-30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7611F3-846C-4CD9-83FF-F59949AD5B0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959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FBC3B403-1EA6-42C4-88D7-BC768A579E16}" type="slidenum">
              <a:rPr lang="pl-PL" altLang="pl-PL" smtClean="0"/>
              <a:pPr/>
              <a:t>1</a:t>
            </a:fld>
            <a:endParaRPr lang="pl-PL" altLang="pl-PL"/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1" y="5078413"/>
            <a:ext cx="6048375" cy="4811712"/>
          </a:xfrm>
          <a:noFill/>
        </p:spPr>
        <p:txBody>
          <a:bodyPr wrap="none" anchor="ctr"/>
          <a:lstStyle/>
          <a:p>
            <a:endParaRPr lang="pl-PL" alt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36588" y="268288"/>
            <a:ext cx="5548312" cy="41608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n-GB" altLang="en-US"/>
          </a:p>
        </p:txBody>
      </p:sp>
      <p:sp>
        <p:nvSpPr>
          <p:cNvPr id="9318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9825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7025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2638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098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670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42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14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53C0F75-76FC-472D-8C31-B9538A2F495F}" type="slidenum">
              <a:rPr lang="en-GB" altLang="en-US" smtClean="0">
                <a:cs typeface="Arial" pitchFamily="34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en-GB" altLang="en-US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36588" y="268288"/>
            <a:ext cx="5548312" cy="41608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n-GB" altLang="en-US"/>
          </a:p>
        </p:txBody>
      </p:sp>
      <p:sp>
        <p:nvSpPr>
          <p:cNvPr id="9318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9825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7025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2638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098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670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42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14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53C0F75-76FC-472D-8C31-B9538A2F495F}" type="slidenum">
              <a:rPr lang="en-GB" altLang="en-US" smtClean="0">
                <a:cs typeface="Arial" pitchFamily="34" charset="0"/>
              </a:rPr>
              <a:pPr eaLnBrk="1" hangingPunct="1">
                <a:spcBef>
                  <a:spcPct val="0"/>
                </a:spcBef>
              </a:pPr>
              <a:t>3</a:t>
            </a:fld>
            <a:endParaRPr lang="en-GB" altLang="en-US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36588" y="268288"/>
            <a:ext cx="5548312" cy="41608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n-GB" altLang="en-US"/>
          </a:p>
        </p:txBody>
      </p:sp>
      <p:sp>
        <p:nvSpPr>
          <p:cNvPr id="9318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9825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7025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2638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098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670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42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14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53C0F75-76FC-472D-8C31-B9538A2F495F}" type="slidenum">
              <a:rPr lang="en-GB" altLang="en-US" smtClean="0">
                <a:cs typeface="Arial" pitchFamily="34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lang="en-GB" altLang="en-US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FBC3B403-1EA6-42C4-88D7-BC768A579E16}" type="slidenum">
              <a:rPr lang="pl-PL" altLang="pl-PL" smtClean="0"/>
              <a:pPr/>
              <a:t>5</a:t>
            </a:fld>
            <a:endParaRPr lang="pl-PL" altLang="pl-PL"/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1" y="5078413"/>
            <a:ext cx="6048375" cy="4811712"/>
          </a:xfrm>
          <a:noFill/>
        </p:spPr>
        <p:txBody>
          <a:bodyPr wrap="none" anchor="ctr"/>
          <a:lstStyle/>
          <a:p>
            <a:endParaRPr lang="pl-PL" alt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A2E86C-9244-41D6-AE11-BE4A782FA47B}" type="slidenum">
              <a:rPr lang="pl-PL" smtClean="0"/>
              <a:pPr>
                <a:defRPr/>
              </a:pPr>
              <a:t>15</a:t>
            </a:fld>
            <a:endParaRPr lang="pl-PL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FBC3B403-1EA6-42C4-88D7-BC768A579E16}" type="slidenum">
              <a:rPr lang="pl-PL" altLang="pl-PL" smtClean="0"/>
              <a:pPr/>
              <a:t>16</a:t>
            </a:fld>
            <a:endParaRPr lang="pl-PL" altLang="pl-PL"/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1" y="5078413"/>
            <a:ext cx="6048375" cy="4811712"/>
          </a:xfrm>
          <a:noFill/>
        </p:spPr>
        <p:txBody>
          <a:bodyPr wrap="none" anchor="ctr"/>
          <a:lstStyle/>
          <a:p>
            <a:endParaRPr lang="pl-PL" alt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FBC3B403-1EA6-42C4-88D7-BC768A579E16}" type="slidenum">
              <a:rPr lang="pl-PL" altLang="pl-PL" smtClean="0"/>
              <a:pPr/>
              <a:t>18</a:t>
            </a:fld>
            <a:endParaRPr lang="pl-PL" altLang="pl-PL"/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12800"/>
            <a:ext cx="5341938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1" y="5078413"/>
            <a:ext cx="6048375" cy="4811712"/>
          </a:xfrm>
          <a:noFill/>
        </p:spPr>
        <p:txBody>
          <a:bodyPr wrap="none" anchor="ctr"/>
          <a:lstStyle/>
          <a:p>
            <a:endParaRPr lang="pl-PL" alt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/>
          </a:p>
        </p:txBody>
      </p:sp>
      <p:sp>
        <p:nvSpPr>
          <p:cNvPr id="1126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CD0F8B9C-8202-4CF3-A03E-69F0DDC04371}" type="slidenum">
              <a:rPr lang="pl-PL" altLang="pl-PL" smtClean="0"/>
              <a:pPr/>
              <a:t>34</a:t>
            </a:fld>
            <a:endParaRPr lang="pl-PL" alt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8BA9-A0BE-44E9-8B75-207DCC0E8C06}" type="datetimeFigureOut">
              <a:rPr lang="pl-PL" smtClean="0"/>
              <a:t>2018-11-30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20D0-7E2D-470A-A62D-0E1709BAA5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4416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8BA9-A0BE-44E9-8B75-207DCC0E8C06}" type="datetimeFigureOut">
              <a:rPr lang="pl-PL" smtClean="0"/>
              <a:t>2018-11-30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20D0-7E2D-470A-A62D-0E1709BAA5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8848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8BA9-A0BE-44E9-8B75-207DCC0E8C06}" type="datetimeFigureOut">
              <a:rPr lang="pl-PL" smtClean="0"/>
              <a:t>2018-11-30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20D0-7E2D-470A-A62D-0E1709BAA5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5521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Prezentacje\Logo\min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363" y="3298825"/>
            <a:ext cx="39655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Łącznik prostoliniowy 4">
            <a:extLst/>
          </p:cNvPr>
          <p:cNvCxnSpPr/>
          <p:nvPr userDrawn="1"/>
        </p:nvCxnSpPr>
        <p:spPr>
          <a:xfrm>
            <a:off x="468313" y="1341438"/>
            <a:ext cx="8207375" cy="0"/>
          </a:xfrm>
          <a:prstGeom prst="line">
            <a:avLst/>
          </a:prstGeom>
          <a:ln w="57150">
            <a:solidFill>
              <a:srgbClr val="7D253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Prezentacje\Logo\MIR_regular_poziom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3" y="6357938"/>
            <a:ext cx="115252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Prezentacje\Logo\10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75" y="6153150"/>
            <a:ext cx="119697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C:\Prezentacje\Logo\8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850" y="6256338"/>
            <a:ext cx="1025525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62696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2059395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8BA9-A0BE-44E9-8B75-207DCC0E8C06}" type="datetimeFigureOut">
              <a:rPr lang="pl-PL" smtClean="0"/>
              <a:t>2018-11-30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20D0-7E2D-470A-A62D-0E1709BAA5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63417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8BA9-A0BE-44E9-8B75-207DCC0E8C06}" type="datetimeFigureOut">
              <a:rPr lang="pl-PL" smtClean="0"/>
              <a:t>2018-11-30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20D0-7E2D-470A-A62D-0E1709BAA5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63229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8BA9-A0BE-44E9-8B75-207DCC0E8C06}" type="datetimeFigureOut">
              <a:rPr lang="pl-PL" smtClean="0"/>
              <a:t>2018-11-30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20D0-7E2D-470A-A62D-0E1709BAA5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4046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8BA9-A0BE-44E9-8B75-207DCC0E8C06}" type="datetimeFigureOut">
              <a:rPr lang="pl-PL" smtClean="0"/>
              <a:t>2018-11-30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20D0-7E2D-470A-A62D-0E1709BAA5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7261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8BA9-A0BE-44E9-8B75-207DCC0E8C06}" type="datetimeFigureOut">
              <a:rPr lang="pl-PL" smtClean="0"/>
              <a:t>2018-11-30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20D0-7E2D-470A-A62D-0E1709BAA5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6437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8BA9-A0BE-44E9-8B75-207DCC0E8C06}" type="datetimeFigureOut">
              <a:rPr lang="pl-PL" smtClean="0"/>
              <a:t>2018-11-30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20D0-7E2D-470A-A62D-0E1709BAA5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9308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8BA9-A0BE-44E9-8B75-207DCC0E8C06}" type="datetimeFigureOut">
              <a:rPr lang="pl-PL" smtClean="0"/>
              <a:t>2018-11-30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20D0-7E2D-470A-A62D-0E1709BAA5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5312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38BA9-A0BE-44E9-8B75-207DCC0E8C06}" type="datetimeFigureOut">
              <a:rPr lang="pl-PL" smtClean="0"/>
              <a:t>2018-11-30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20D0-7E2D-470A-A62D-0E1709BAA5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16037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38BA9-A0BE-44E9-8B75-207DCC0E8C06}" type="datetimeFigureOut">
              <a:rPr lang="pl-PL" smtClean="0"/>
              <a:t>2018-11-30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A20D0-7E2D-470A-A62D-0E1709BAA5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75111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1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rpo.wzp.pl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 cstate="print"/>
          <a:srcRect b="16476"/>
          <a:stretch>
            <a:fillRect/>
          </a:stretch>
        </p:blipFill>
        <p:spPr bwMode="auto">
          <a:xfrm>
            <a:off x="0" y="0"/>
            <a:ext cx="9144000" cy="5822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8275" y="311150"/>
            <a:ext cx="1625600" cy="1263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72538" y="0"/>
            <a:ext cx="271462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8438" y="5994400"/>
            <a:ext cx="6205537" cy="669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484036" y="1772816"/>
            <a:ext cx="8169275" cy="264542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l-PL" sz="3600" b="1" dirty="0">
                <a:solidFill>
                  <a:schemeClr val="bg1"/>
                </a:solidFill>
              </a:rPr>
              <a:t>Zmiany w dokumentach programowych </a:t>
            </a:r>
            <a:r>
              <a:rPr lang="pl-PL" sz="2800" b="1" dirty="0">
                <a:solidFill>
                  <a:schemeClr val="bg1"/>
                </a:solidFill>
              </a:rPr>
              <a:t>wynikające z przyjęcia przez Komisję Europejską zmian w Regionalnym Programie Operacyjnym Województwa Zachodniopomorskiego 2014-2020</a:t>
            </a:r>
            <a:br>
              <a:rPr lang="pl-PL" altLang="pl-PL" sz="2800" b="1" dirty="0">
                <a:solidFill>
                  <a:schemeClr val="bg1"/>
                </a:solidFill>
                <a:latin typeface="TitilliumText25L" pitchFamily="48" charset="0"/>
              </a:rPr>
            </a:br>
            <a:br>
              <a:rPr lang="pl-PL" altLang="pl-PL" sz="1600" dirty="0">
                <a:solidFill>
                  <a:schemeClr val="bg1"/>
                </a:solidFill>
                <a:latin typeface="TitilliumText25L" pitchFamily="48" charset="0"/>
              </a:rPr>
            </a:br>
            <a:endParaRPr lang="pl-PL" altLang="pl-PL" sz="1600" dirty="0">
              <a:solidFill>
                <a:schemeClr val="bg1"/>
              </a:solidFill>
              <a:latin typeface="TitilliumText25L" pitchFamily="48" charset="0"/>
            </a:endParaRPr>
          </a:p>
          <a:p>
            <a:pPr algn="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pl-PL" altLang="pl-PL" sz="1400" b="1" dirty="0">
              <a:solidFill>
                <a:schemeClr val="bg1"/>
              </a:solidFill>
              <a:latin typeface="TitilliumText25L" pitchFamily="48" charset="0"/>
            </a:endParaRPr>
          </a:p>
        </p:txBody>
      </p:sp>
      <p:sp>
        <p:nvSpPr>
          <p:cNvPr id="7" name="pole tekstowe 8"/>
          <p:cNvSpPr txBox="1">
            <a:spLocks noChangeArrowheads="1"/>
          </p:cNvSpPr>
          <p:nvPr/>
        </p:nvSpPr>
        <p:spPr bwMode="auto">
          <a:xfrm>
            <a:off x="1331640" y="5085184"/>
            <a:ext cx="61495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1600" b="1" dirty="0">
                <a:solidFill>
                  <a:schemeClr val="bg1">
                    <a:lumMod val="85000"/>
                  </a:schemeClr>
                </a:solidFill>
                <a:latin typeface="TitilliumText25L" pitchFamily="50" charset="-18"/>
              </a:rPr>
              <a:t>Koszalin, 29 listopada 2018 r.</a:t>
            </a:r>
            <a:endParaRPr lang="pl-PL" altLang="pl-PL" sz="2000" dirty="0">
              <a:solidFill>
                <a:schemeClr val="bg1">
                  <a:lumMod val="85000"/>
                </a:schemeClr>
              </a:solidFill>
              <a:latin typeface="TitilliumText25L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38544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5" name="pole tekstowe 8"/>
          <p:cNvSpPr txBox="1">
            <a:spLocks noChangeArrowheads="1"/>
          </p:cNvSpPr>
          <p:nvPr/>
        </p:nvSpPr>
        <p:spPr bwMode="auto">
          <a:xfrm>
            <a:off x="251520" y="188641"/>
            <a:ext cx="878497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pl-PL" altLang="pl-PL" b="1" dirty="0">
                <a:latin typeface="+mj-lt"/>
              </a:rPr>
              <a:t>Stan realizacji – wskaźniki Ram Wykonania</a:t>
            </a:r>
            <a:endParaRPr lang="pl-PL" alt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128485"/>
              </p:ext>
            </p:extLst>
          </p:nvPr>
        </p:nvGraphicFramePr>
        <p:xfrm>
          <a:off x="395536" y="1040794"/>
          <a:ext cx="8640957" cy="54125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9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4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05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58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74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469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346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u="none" strike="noStrike" dirty="0">
                          <a:effectLst/>
                        </a:rPr>
                        <a:t>Fundusz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u="none" strike="noStrike" dirty="0">
                          <a:effectLst/>
                        </a:rPr>
                        <a:t>OP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u="none" strike="noStrike" dirty="0">
                          <a:effectLst/>
                        </a:rPr>
                        <a:t>symbol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u="none" strike="noStrike" dirty="0">
                          <a:effectLst/>
                        </a:rPr>
                        <a:t>Nazwa wskaźnika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u="none" strike="noStrike" dirty="0">
                          <a:effectLst/>
                        </a:rPr>
                        <a:t>Cel pośredni na 2018 r.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u="none" strike="noStrike" dirty="0">
                          <a:effectLst/>
                        </a:rPr>
                        <a:t>Osiągnięta wartość wskaźnika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u="none" strike="noStrike" dirty="0">
                          <a:effectLst/>
                        </a:rPr>
                        <a:t>% realizacji celu pośredniego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80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1</a:t>
                      </a:r>
                      <a:endParaRPr lang="pl-P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2</a:t>
                      </a:r>
                      <a:endParaRPr lang="pl-P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3</a:t>
                      </a:r>
                      <a:endParaRPr lang="pl-P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</a:rPr>
                        <a:t>4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5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6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7=6/5</a:t>
                      </a:r>
                      <a:endParaRPr lang="pl-PL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14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EFRR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01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CO.01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</a:rPr>
                        <a:t>Liczba przedsiębiorstw otrzymujących wsparcie (CI) </a:t>
                      </a:r>
                      <a:r>
                        <a:rPr lang="pl-PL" sz="1600" u="none" strike="noStrike">
                          <a:effectLst/>
                        </a:rPr>
                        <a:t>[szt.]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449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500</a:t>
                      </a:r>
                      <a:endParaRPr lang="pl-PL" sz="16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111%</a:t>
                      </a:r>
                      <a:endParaRPr lang="pl-PL" sz="16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913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EFRR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01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F.01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</a:rPr>
                        <a:t>Całkowita kwota certyfikowanych wydatków kwalifikowanych [EUR]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55,08 mln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96,69 mln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175,5%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09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EFRR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02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P.08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</a:rPr>
                        <a:t>Liczba zmodernizowanych energetycznie budynków </a:t>
                      </a:r>
                      <a:r>
                        <a:rPr lang="pl-PL" sz="1600" u="none" strike="noStrike">
                          <a:effectLst/>
                        </a:rPr>
                        <a:t>[szt.]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13</a:t>
                      </a:r>
                      <a:endParaRPr lang="pl-PL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6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+mj-lt"/>
                        </a:rPr>
                        <a:t>46%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584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EFRR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02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P.05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</a:rPr>
                        <a:t>Liczba zakupionych lub zmodernizowanych jednostek taboru pasażerskiego w publicznym transporcie zbiorowym komunikacji miejskiej </a:t>
                      </a:r>
                      <a:r>
                        <a:rPr lang="pl-PL" sz="1600" u="none" strike="noStrike">
                          <a:effectLst/>
                        </a:rPr>
                        <a:t>[szt.]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16</a:t>
                      </a:r>
                      <a:endParaRPr lang="pl-PL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55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+mj-lt"/>
                        </a:rPr>
                        <a:t>344%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821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EFRR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02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P.09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</a:rPr>
                        <a:t>Liczba jednostek wytwarzania energii elektrycznej z OZE </a:t>
                      </a:r>
                      <a:r>
                        <a:rPr lang="pl-PL" sz="1600" u="none" strike="noStrike">
                          <a:effectLst/>
                        </a:rPr>
                        <a:t>[szt.]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7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24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+mj-lt"/>
                        </a:rPr>
                        <a:t>343%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0861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EFRR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02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P.04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</a:rPr>
                        <a:t>Długość ścieżek rowerowych [km]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5,1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88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+mj-lt"/>
                        </a:rPr>
                        <a:t>454%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682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EFRR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02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K.01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</a:rPr>
                        <a:t>Długość ścieżek rowerowych w podpisanych umowach [km]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37,9</a:t>
                      </a:r>
                      <a:endParaRPr lang="pl-PL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138,38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+mj-lt"/>
                        </a:rPr>
                        <a:t>365%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114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EFRR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02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F.01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</a:rPr>
                        <a:t>Całkowita kwota certyfikowanych wydatków kwalifikowanych [EUR]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34,45 mln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24,68 mln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72%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0983391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6" name="pole tekstowe 8"/>
          <p:cNvSpPr txBox="1">
            <a:spLocks noChangeArrowheads="1"/>
          </p:cNvSpPr>
          <p:nvPr/>
        </p:nvSpPr>
        <p:spPr bwMode="auto">
          <a:xfrm>
            <a:off x="195759" y="-99392"/>
            <a:ext cx="878497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pl-PL" altLang="pl-PL" b="1" dirty="0">
                <a:latin typeface="+mj-lt"/>
              </a:rPr>
              <a:t>Stan realizacji – wskaźniki Ram Wykonania</a:t>
            </a:r>
            <a:endParaRPr lang="pl-PL" alt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401194"/>
              </p:ext>
            </p:extLst>
          </p:nvPr>
        </p:nvGraphicFramePr>
        <p:xfrm>
          <a:off x="395536" y="404664"/>
          <a:ext cx="8570416" cy="64038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4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27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84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819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70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64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926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66401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</a:rPr>
                        <a:t>EFRR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03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K.02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</a:rPr>
                        <a:t>Liczba urządzeń dla celów ochrony przeciwpowodziowej w podpisanych umowach </a:t>
                      </a:r>
                      <a:r>
                        <a:rPr lang="pl-PL" sz="1600" u="none" strike="noStrike">
                          <a:effectLst/>
                        </a:rPr>
                        <a:t>[szt.]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32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+mj-lt"/>
                        </a:rPr>
                        <a:t>3 200%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913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EFRR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03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K.03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</a:rPr>
                        <a:t>Liczba wspartych oczyszczalni ścieków komunalnych w podpisanych umowach </a:t>
                      </a:r>
                      <a:r>
                        <a:rPr lang="pl-PL" sz="1600" u="none" strike="noStrike">
                          <a:effectLst/>
                        </a:rPr>
                        <a:t>[szt.]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2</a:t>
                      </a:r>
                      <a:endParaRPr lang="pl-PL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4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+mj-lt"/>
                        </a:rPr>
                        <a:t>200%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26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EFRR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03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K.04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</a:rPr>
                        <a:t>Liczba wspartych zakładów zagospodarowania odpadów w podpisanych umowach </a:t>
                      </a:r>
                      <a:r>
                        <a:rPr lang="pl-PL" sz="1600" u="none" strike="noStrike">
                          <a:effectLst/>
                        </a:rPr>
                        <a:t>[szt.]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1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2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+mj-lt"/>
                        </a:rPr>
                        <a:t>200%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5253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EFRR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03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P.13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</a:rPr>
                        <a:t>Liczba zakupionych wozów pożarniczych wyposażonych w sprzęt do prowadzenia akcji ratowniczych i usuwania skutków katastrof </a:t>
                      </a:r>
                      <a:r>
                        <a:rPr lang="pl-PL" sz="1600" u="none" strike="noStrike">
                          <a:effectLst/>
                        </a:rPr>
                        <a:t>[szt.]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3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22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+mj-lt"/>
                        </a:rPr>
                        <a:t>733%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821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EFRR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03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F.01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</a:rPr>
                        <a:t>Całkowita kwota certyfikowanych wydatków kwalifikowanych [EUR]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8,17 mln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5,92 mln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72%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320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EFRR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04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CO.23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</a:rPr>
                        <a:t>Powierzchnia siedlisk wspartych w zakresie uzyskania lepszego statusu ochrony [ha]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12,37</a:t>
                      </a:r>
                      <a:endParaRPr lang="pl-PL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16,57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+mj-lt"/>
                        </a:rPr>
                        <a:t>134%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379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EFRR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04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P.24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</a:rPr>
                        <a:t>Liczba wspartych obiektów turystycznych i rekreacyjnych </a:t>
                      </a:r>
                      <a:r>
                        <a:rPr lang="pl-PL" sz="1600" u="none" strike="noStrike">
                          <a:effectLst/>
                        </a:rPr>
                        <a:t>[szt.]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4</a:t>
                      </a:r>
                      <a:endParaRPr lang="pl-PL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5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+mj-lt"/>
                        </a:rPr>
                        <a:t>125%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68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EFRR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04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K.05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</a:rPr>
                        <a:t>Liczba zabytków nieruchomych objętych wsparciem w podpisanych umowach </a:t>
                      </a:r>
                      <a:r>
                        <a:rPr lang="pl-PL" sz="1600" u="none" strike="noStrike">
                          <a:effectLst/>
                        </a:rPr>
                        <a:t>[szt.]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8</a:t>
                      </a:r>
                      <a:endParaRPr lang="pl-PL" sz="16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27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+mj-lt"/>
                        </a:rPr>
                        <a:t>338%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644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EFRR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04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F.01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</a:rPr>
                        <a:t>Całkowita kwota certyfikowanych wydatków kwalifikowanych [EUR]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16 mln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14,25 mln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+mj-lt"/>
                        </a:rPr>
                        <a:t>89%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482050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6" name="pole tekstowe 8"/>
          <p:cNvSpPr txBox="1">
            <a:spLocks noChangeArrowheads="1"/>
          </p:cNvSpPr>
          <p:nvPr/>
        </p:nvSpPr>
        <p:spPr bwMode="auto">
          <a:xfrm>
            <a:off x="158075" y="201406"/>
            <a:ext cx="878497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pl-PL" altLang="pl-PL" b="1" dirty="0">
                <a:latin typeface="+mj-lt"/>
              </a:rPr>
              <a:t>Stan realizacji – wskaźniki Ram Wykonania</a:t>
            </a:r>
            <a:endParaRPr lang="pl-PL" alt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943117"/>
              </p:ext>
            </p:extLst>
          </p:nvPr>
        </p:nvGraphicFramePr>
        <p:xfrm>
          <a:off x="438722" y="1772816"/>
          <a:ext cx="8453758" cy="46967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64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6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87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345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31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476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264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909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EFRR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05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CO.14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Całkowita długość przebudowanych lub zmodernizowanych dróg (CI) [km]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50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53,74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+mj-lt"/>
                        </a:rPr>
                        <a:t>107,5%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6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EFRR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05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P.26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Liczba zakupionych lub zmodernizowanych jednostek taboru kolejowego </a:t>
                      </a:r>
                      <a:r>
                        <a:rPr lang="pl-PL" sz="1600" u="none" strike="noStrike">
                          <a:effectLst/>
                          <a:latin typeface="+mj-lt"/>
                        </a:rPr>
                        <a:t>[szt.]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20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101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+mj-lt"/>
                        </a:rPr>
                        <a:t>505%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79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EFRR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05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F.01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Całkowita kwota certyfikowanych wydatków kwalifikowanych [EUR]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57,86 mln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113,66 mln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+mj-lt"/>
                        </a:rPr>
                        <a:t>196%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913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EFS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06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CO.01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Liczba osób bezrobotnych (łącznie z długotrwale bezrobotnymi) objętych wsparciem w programie (C) [osoby]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8 877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19 727</a:t>
                      </a: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+mj-lt"/>
                        </a:rPr>
                        <a:t>146%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9381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EFS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06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P.35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Liczba osób, które otrzymały bezzwrotne środki na podjęcie działalności gospodarczej w programie [osoby]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 1 322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2 217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+mj-lt"/>
                        </a:rPr>
                        <a:t>168%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46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EFS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06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CO.05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Liczba osób pracujących objętych wsparciem w programie (łącznie z pracującymi na własny rachunek) (C) [osoby]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2 020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4 350</a:t>
                      </a: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+mj-lt"/>
                        </a:rPr>
                        <a:t>215%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379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EFS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06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F.01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  <a:latin typeface="+mj-lt"/>
                        </a:rPr>
                        <a:t>Całkowita kwota certyfikowanych wydatków kwalifikowanych [EUR]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28,25 mln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  <a:latin typeface="+mj-lt"/>
                        </a:rPr>
                        <a:t>31,14 mln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  <a:latin typeface="+mj-lt"/>
                        </a:rPr>
                        <a:t>110%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874486"/>
              </p:ext>
            </p:extLst>
          </p:nvPr>
        </p:nvGraphicFramePr>
        <p:xfrm>
          <a:off x="438567" y="786181"/>
          <a:ext cx="8453758" cy="8934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64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6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87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345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31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476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264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346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Fundusz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OP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symbol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Nazwa wskaźnika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Cel pośredni na </a:t>
                      </a:r>
                      <a:r>
                        <a:rPr lang="pl-PL" sz="1200" u="none" strike="noStrike">
                          <a:effectLst/>
                        </a:rPr>
                        <a:t>2018 r.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Osiągnięta wartość wskaźnika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% realizacji celu pośredniego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483550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6" name="pole tekstowe 8"/>
          <p:cNvSpPr txBox="1">
            <a:spLocks noChangeArrowheads="1"/>
          </p:cNvSpPr>
          <p:nvPr/>
        </p:nvSpPr>
        <p:spPr bwMode="auto">
          <a:xfrm>
            <a:off x="158075" y="201406"/>
            <a:ext cx="878497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pl-PL" altLang="pl-PL" b="1" dirty="0">
                <a:latin typeface="+mj-lt"/>
              </a:rPr>
              <a:t>Stan realizacji – wskaźniki Ram Wykonania</a:t>
            </a:r>
            <a:endParaRPr lang="pl-PL" alt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525481"/>
              </p:ext>
            </p:extLst>
          </p:nvPr>
        </p:nvGraphicFramePr>
        <p:xfrm>
          <a:off x="274421" y="908720"/>
          <a:ext cx="8762075" cy="54420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78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26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38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701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05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67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02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00861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</a:rPr>
                        <a:t>EFS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</a:rPr>
                        <a:t>07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P.39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</a:rPr>
                        <a:t>Liczba osób zagrożonych ubóstwem lub wykluczeniem społecznym objętych wsparciem w programie [osoby]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</a:rPr>
                        <a:t>4 500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</a:rPr>
                        <a:t>10 652</a:t>
                      </a: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</a:rPr>
                        <a:t>237%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44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EFS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07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P.40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</a:rPr>
                        <a:t>Liczba podmiotów ekonomii społecznej objętych wsparciem </a:t>
                      </a:r>
                      <a:r>
                        <a:rPr lang="pl-PL" sz="1600" u="none" strike="noStrike">
                          <a:effectLst/>
                        </a:rPr>
                        <a:t>[szt.]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200</a:t>
                      </a:r>
                      <a:endParaRPr lang="pl-P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</a:rPr>
                        <a:t>497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</a:rPr>
                        <a:t>249%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26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EFS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07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F.01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</a:rPr>
                        <a:t>Całkowita kwota certyfikowanych wydatków kwalifikowanych [EUR]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</a:rPr>
                        <a:t>17,24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</a:rPr>
                        <a:t>11,61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</a:rPr>
                        <a:t>67%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143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EFS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08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P.56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</a:rPr>
                        <a:t>Liczba osób w wieku 25 lat i więcej objętych wsparciem w programie [osoby]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</a:rPr>
                        <a:t>7 200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yriad Pro"/>
                        </a:rPr>
                        <a:t>6 362</a:t>
                      </a: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</a:rPr>
                        <a:t>88%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174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EFS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08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P.50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</a:rPr>
                        <a:t>Liczba osób uczestniczących w pozaszkolnych formach kształcenia w programie [osoby]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</a:rPr>
                        <a:t>5 288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Myriad Pro"/>
                        </a:rPr>
                        <a:t>7 699</a:t>
                      </a: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</a:rPr>
                        <a:t>146%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174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EFS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08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P.52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</a:rPr>
                        <a:t>Liczba uczniów szkół i placówek kształcenia zawodowego uczestniczących w stażach i praktykach u pracodawcy [osoby]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</a:rPr>
                        <a:t>3 100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</a:rPr>
                        <a:t>2 920</a:t>
                      </a: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</a:rPr>
                        <a:t>94%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761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EFS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08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P.53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</a:rPr>
                        <a:t>Liczba szkół i placówek kształcenia zawodowego doposażonych w programie w sprzęt i materiały dydaktyczne niezbędne do realizacji kształcenia zawodowego </a:t>
                      </a:r>
                      <a:r>
                        <a:rPr lang="pl-PL" sz="1600" u="none" strike="noStrike">
                          <a:effectLst/>
                        </a:rPr>
                        <a:t>[szt.]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20</a:t>
                      </a:r>
                      <a:endParaRPr lang="pl-P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89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</a:rPr>
                        <a:t>445%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174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EFS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08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F.01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</a:rPr>
                        <a:t>Całkowita kwota certyfikowanych wydatków kwalifikowanych [EUR]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</a:rPr>
                        <a:t>17,24 mln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</a:rPr>
                        <a:t>15,82 mln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</a:rPr>
                        <a:t>92%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7754431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01663"/>
              </p:ext>
            </p:extLst>
          </p:nvPr>
        </p:nvGraphicFramePr>
        <p:xfrm>
          <a:off x="368555" y="2060848"/>
          <a:ext cx="8551428" cy="17342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3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17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68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742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50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31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71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9174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</a:rPr>
                        <a:t>EFRR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</a:rPr>
                        <a:t>09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K.06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</a:rPr>
                        <a:t>Liczba wspartych podmiotów leczniczych w podpisanych umowach </a:t>
                      </a:r>
                      <a:r>
                        <a:rPr lang="pl-PL" sz="1600" u="none" strike="noStrike">
                          <a:effectLst/>
                        </a:rPr>
                        <a:t>[szt.]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2</a:t>
                      </a:r>
                      <a:endParaRPr lang="pl-PL" sz="16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12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</a:rPr>
                        <a:t>600%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74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EFRR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09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K.07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 dirty="0">
                          <a:effectLst/>
                        </a:rPr>
                        <a:t>Powierzchnia obszarów objętych rewitalizacją w podpisanych umowach [ha]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</a:rPr>
                        <a:t>8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</a:rPr>
                        <a:t>6,33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</a:rPr>
                        <a:t>79%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74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</a:rPr>
                        <a:t>EFRR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09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effectLst/>
                        </a:rPr>
                        <a:t>F.01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600" u="none" strike="noStrike">
                          <a:effectLst/>
                        </a:rPr>
                        <a:t>Całkowita kwota certyfikowanych wydatków kwalifikowanych [EUR]</a:t>
                      </a:r>
                      <a:endParaRPr lang="pl-PL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</a:rPr>
                        <a:t>15,3 mln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effectLst/>
                        </a:rPr>
                        <a:t>14,99 mln</a:t>
                      </a:r>
                      <a:endParaRPr lang="pl-PL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u="none" strike="noStrike" dirty="0">
                          <a:effectLst/>
                        </a:rPr>
                        <a:t>98%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975789"/>
              </p:ext>
            </p:extLst>
          </p:nvPr>
        </p:nvGraphicFramePr>
        <p:xfrm>
          <a:off x="323528" y="1052736"/>
          <a:ext cx="8565838" cy="8934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4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2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73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007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67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547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8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346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Fundusz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OP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symbol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Nazwa wskaźnika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Cel pośredni na </a:t>
                      </a:r>
                      <a:r>
                        <a:rPr lang="pl-PL" sz="1200" u="none" strike="noStrike">
                          <a:effectLst/>
                        </a:rPr>
                        <a:t>2018 r.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Osiągnięta wartość wskaźnika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</a:rPr>
                        <a:t>% realizacji celu pośredniego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17" marR="9117" marT="9117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pole tekstowe 8"/>
          <p:cNvSpPr txBox="1">
            <a:spLocks noChangeArrowheads="1"/>
          </p:cNvSpPr>
          <p:nvPr/>
        </p:nvSpPr>
        <p:spPr bwMode="auto">
          <a:xfrm>
            <a:off x="158075" y="201406"/>
            <a:ext cx="878497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pl-PL" altLang="pl-PL" b="1" dirty="0">
                <a:latin typeface="+mj-lt"/>
              </a:rPr>
              <a:t>Stan realizacji – wskaźniki Ram Wykonania</a:t>
            </a:r>
            <a:endParaRPr lang="pl-PL" alt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6031826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82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180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743929"/>
              </p:ext>
            </p:extLst>
          </p:nvPr>
        </p:nvGraphicFramePr>
        <p:xfrm>
          <a:off x="611560" y="1124744"/>
          <a:ext cx="8208913" cy="5112562"/>
        </p:xfrm>
        <a:graphic>
          <a:graphicData uri="http://schemas.openxmlformats.org/drawingml/2006/table">
            <a:tbl>
              <a:tblPr/>
              <a:tblGrid>
                <a:gridCol w="960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66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93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59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52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59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72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3527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226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3617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ZIT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Oś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PI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Działanie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Alokacja</a:t>
                      </a:r>
                      <a:r>
                        <a:rPr lang="pl-PL" sz="1200" b="1" i="0" u="none" strike="noStrike" baseline="0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 EFRR/EFS</a:t>
                      </a:r>
                    </a:p>
                    <a:p>
                      <a:pPr algn="ctr" fontAlgn="ctr"/>
                      <a:r>
                        <a:rPr lang="pl-PL" sz="1200" b="1" i="0" u="none" strike="noStrike" baseline="0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w EUR</a:t>
                      </a:r>
                      <a:endParaRPr lang="pl-PL" sz="1200" b="1" i="0" u="none" strike="noStrike" dirty="0">
                        <a:solidFill>
                          <a:schemeClr val="bg1"/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l-PL" sz="11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Podpisane umowy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30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Liczba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Łączna</a:t>
                      </a:r>
                      <a:r>
                        <a:rPr lang="pl-PL" sz="1200" b="1" i="0" u="none" strike="noStrike" baseline="0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 wartość</a:t>
                      </a:r>
                      <a:r>
                        <a:rPr lang="pl-PL" sz="12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 </a:t>
                      </a:r>
                      <a:br>
                        <a:rPr lang="pl-PL" sz="12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</a:br>
                      <a:r>
                        <a:rPr lang="pl-PL" sz="12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w EUR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Dofinansowanie z EFRR/EFS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812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w EUR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% alokacji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57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ZIT SOM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OP1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3a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1.11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11 000 000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3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9</a:t>
                      </a:r>
                      <a:r>
                        <a:rPr lang="pl-PL" sz="1400" b="1" i="0" u="none" strike="noStrike" baseline="0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 244 031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5 081 733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46,2%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57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ZIT SOM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OP1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3c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1.7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5 000 000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14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55</a:t>
                      </a:r>
                      <a:r>
                        <a:rPr lang="pl-PL" sz="1400" b="1" i="0" u="none" strike="noStrike" baseline="0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 29 359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2 157 533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43,2%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57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ZIT SOM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OP2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4e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2.2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58 900 000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18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64</a:t>
                      </a:r>
                      <a:r>
                        <a:rPr lang="pl-PL" sz="1400" b="1" i="0" u="none" strike="noStrike" baseline="0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 228 999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39 429 555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66,9%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57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ZIT SOM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OP2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4c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2.6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10 000 000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10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14 294 692    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7 305 684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73,1%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57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ZIT SOM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OP2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4c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2.8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5 000 000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14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5 497 936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4 464 272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89,3%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57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ZIT SOM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OP5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7b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5.2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8 000 000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9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12 419 999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6 137 367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76,7%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57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ZIT SOM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OP8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10i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8.3</a:t>
                      </a:r>
                      <a:endParaRPr lang="pl-PL" sz="12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7 800 000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28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8 103 433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6 887 918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88,3%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57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ZIT SOM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OP8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10iv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8.7</a:t>
                      </a:r>
                      <a:endParaRPr lang="pl-PL" sz="12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3 400 000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7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3 064 855  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2 605127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76,6%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457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ZIT KKBOF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OP1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3a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1.12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4 000 000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2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5</a:t>
                      </a:r>
                      <a:r>
                        <a:rPr lang="pl-PL" sz="1400" b="1" i="0" u="none" strike="noStrike" baseline="0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 810 284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3 125 081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78,1%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457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ZIT KKBOF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OP1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3c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1.8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5 000 </a:t>
                      </a:r>
                      <a:r>
                        <a:rPr lang="pl-PL" sz="1400" b="1" i="0" u="none" strike="noStrike" dirty="0" err="1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000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18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7 443 672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2 777 135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55,5%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457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ZIT KKBOF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OP2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4e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2.3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21 000 </a:t>
                      </a:r>
                      <a:r>
                        <a:rPr lang="pl-PL" sz="1400" b="1" i="0" u="none" strike="noStrike" dirty="0" err="1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000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13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20 004 087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13 065 858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62,2%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457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ZIT KKBOF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OP5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7b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5.3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4 000 </a:t>
                      </a:r>
                      <a:r>
                        <a:rPr lang="pl-PL" sz="1400" b="1" i="0" u="none" strike="noStrike" dirty="0" err="1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000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4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4 501 945    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2 869 782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Myriad Pro" pitchFamily="34" charset="0"/>
                        </a:rPr>
                        <a:t>71,7%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457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ZIT KKBOF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OP8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10i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8.4</a:t>
                      </a:r>
                      <a:endParaRPr lang="pl-PL" sz="12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4 000 </a:t>
                      </a:r>
                      <a:r>
                        <a:rPr lang="pl-PL" sz="1400" b="1" i="0" u="none" strike="noStrike" dirty="0" err="1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000</a:t>
                      </a:r>
                      <a:endParaRPr lang="pl-PL" sz="14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9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3 068 697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2 605 594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65,1%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457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ZIT KKBOF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OP8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10iv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1" i="0" u="none" strike="noStrike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8.8</a:t>
                      </a:r>
                      <a:endParaRPr lang="pl-PL" sz="12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2 000 </a:t>
                      </a:r>
                      <a:r>
                        <a:rPr lang="pl-PL" sz="1400" b="1" i="0" u="none" strike="noStrike" dirty="0" err="1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000</a:t>
                      </a:r>
                      <a:endParaRPr lang="pl-PL" sz="14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5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1 372</a:t>
                      </a:r>
                      <a:r>
                        <a:rPr lang="pl-PL" sz="1400" b="1" i="0" u="none" strike="noStrike" baseline="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 431</a:t>
                      </a:r>
                      <a:r>
                        <a:rPr lang="pl-PL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    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1 166 564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Myriad Pro" pitchFamily="34" charset="0"/>
                        </a:rPr>
                        <a:t>58,3%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7303">
                <a:tc gridSpan="4">
                  <a:txBody>
                    <a:bodyPr/>
                    <a:lstStyle/>
                    <a:p>
                      <a:pPr algn="r" fontAlgn="ctr"/>
                      <a:r>
                        <a:rPr lang="pl-PL" sz="12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Razem ZIT SOM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109 100 000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103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        122 383 303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74 069 189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67,9%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47303">
                <a:tc gridSpan="4">
                  <a:txBody>
                    <a:bodyPr/>
                    <a:lstStyle/>
                    <a:p>
                      <a:pPr algn="r" fontAlgn="ctr"/>
                      <a:r>
                        <a:rPr lang="pl-PL" sz="1200" b="1" i="0" u="none" strike="noStrike" dirty="0">
                          <a:solidFill>
                            <a:srgbClr val="FFFF00"/>
                          </a:solidFill>
                          <a:latin typeface="Myriad Pro" pitchFamily="34" charset="0"/>
                        </a:rPr>
                        <a:t>Razem ZIT KKBOF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FFFF00"/>
                          </a:solidFill>
                          <a:latin typeface="Myriad Pro" pitchFamily="34" charset="0"/>
                        </a:rPr>
                        <a:t>40 000 </a:t>
                      </a:r>
                      <a:r>
                        <a:rPr lang="pl-PL" sz="1400" b="1" i="0" u="none" strike="noStrike" dirty="0" err="1">
                          <a:solidFill>
                            <a:srgbClr val="FFFF00"/>
                          </a:solidFill>
                          <a:latin typeface="Myriad Pro" pitchFamily="34" charset="0"/>
                        </a:rPr>
                        <a:t>000</a:t>
                      </a:r>
                      <a:endParaRPr lang="pl-PL" sz="1400" b="1" i="0" u="none" strike="noStrike" dirty="0">
                        <a:solidFill>
                          <a:srgbClr val="FFFF00"/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FFFF00"/>
                          </a:solidFill>
                          <a:latin typeface="Myriad Pro" pitchFamily="34" charset="0"/>
                        </a:rPr>
                        <a:t>51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FFFF00"/>
                          </a:solidFill>
                          <a:latin typeface="Myriad Pro" pitchFamily="34" charset="0"/>
                        </a:rPr>
                        <a:t>        42 201 117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rgbClr val="FFFF00"/>
                          </a:solidFill>
                          <a:latin typeface="Myriad Pro" pitchFamily="34" charset="0"/>
                        </a:rPr>
                        <a:t>25 610 015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FFFF00"/>
                          </a:solidFill>
                          <a:latin typeface="Myriad Pro" pitchFamily="34" charset="0"/>
                        </a:rPr>
                        <a:t>64,0%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47303">
                <a:tc gridSpan="4">
                  <a:txBody>
                    <a:bodyPr/>
                    <a:lstStyle/>
                    <a:p>
                      <a:pPr algn="r" fontAlgn="ctr"/>
                      <a:r>
                        <a:rPr lang="pl-PL" sz="12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RAZEM </a:t>
                      </a:r>
                      <a:r>
                        <a:rPr lang="pl-PL" sz="1200" b="1" i="0" u="none" strike="noStrike" dirty="0" err="1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ZITy</a:t>
                      </a:r>
                      <a:endParaRPr lang="pl-PL" sz="1200" b="1" i="0" u="none" strike="noStrike" dirty="0">
                        <a:solidFill>
                          <a:schemeClr val="bg1"/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149 100 000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154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      164</a:t>
                      </a:r>
                      <a:r>
                        <a:rPr lang="pl-PL" sz="1400" b="1" i="0" u="none" strike="noStrike" baseline="0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 584 420</a:t>
                      </a:r>
                      <a:endParaRPr lang="pl-PL" sz="1400" b="1" i="0" u="none" strike="noStrike" dirty="0">
                        <a:solidFill>
                          <a:schemeClr val="bg1"/>
                        </a:solidFill>
                        <a:latin typeface="Myriad Pro" pitchFamily="34" charset="0"/>
                      </a:endParaRP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4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99 679 204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chemeClr val="bg1"/>
                          </a:solidFill>
                          <a:latin typeface="Myriad Pro" pitchFamily="34" charset="0"/>
                        </a:rPr>
                        <a:t>66,9%</a:t>
                      </a:r>
                    </a:p>
                  </a:txBody>
                  <a:tcPr marL="5243" marR="5243" marT="5243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16" name="Prostokąt 15"/>
          <p:cNvSpPr/>
          <p:nvPr/>
        </p:nvSpPr>
        <p:spPr>
          <a:xfrm>
            <a:off x="755576" y="6237310"/>
            <a:ext cx="79568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600"/>
              </a:spcAft>
              <a:buClr>
                <a:srgbClr val="0873BB"/>
              </a:buClr>
              <a:buFont typeface="Wingdings" pitchFamily="2" charset="2"/>
              <a:buChar char="§"/>
            </a:pPr>
            <a:r>
              <a:rPr lang="pl-PL" sz="1400" dirty="0">
                <a:latin typeface="Myriad Pro" pitchFamily="34" charset="0"/>
              </a:rPr>
              <a:t> Łączny budżet RPO dla ZIT</a:t>
            </a:r>
            <a:r>
              <a:rPr lang="en-GB" sz="1400" dirty="0">
                <a:latin typeface="Myriad Pro" pitchFamily="34" charset="0"/>
              </a:rPr>
              <a:t>: </a:t>
            </a:r>
            <a:r>
              <a:rPr lang="en-GB" sz="1400" b="1" dirty="0">
                <a:latin typeface="Myriad Pro" pitchFamily="34" charset="0"/>
              </a:rPr>
              <a:t>149</a:t>
            </a:r>
            <a:r>
              <a:rPr lang="pl-PL" sz="1400" b="1" dirty="0">
                <a:latin typeface="Myriad Pro" pitchFamily="34" charset="0"/>
              </a:rPr>
              <a:t>,</a:t>
            </a:r>
            <a:r>
              <a:rPr lang="en-GB" sz="1400" b="1" dirty="0">
                <a:latin typeface="Myriad Pro" pitchFamily="34" charset="0"/>
              </a:rPr>
              <a:t>1</a:t>
            </a:r>
            <a:r>
              <a:rPr lang="pl-PL" sz="1400" b="1" dirty="0">
                <a:latin typeface="Myriad Pro" pitchFamily="34" charset="0"/>
              </a:rPr>
              <a:t> mln EUR</a:t>
            </a:r>
            <a:r>
              <a:rPr lang="en-GB" sz="1400" b="1" dirty="0">
                <a:latin typeface="Myriad Pro" pitchFamily="34" charset="0"/>
              </a:rPr>
              <a:t>  </a:t>
            </a:r>
            <a:r>
              <a:rPr lang="en-GB" sz="1400" dirty="0">
                <a:latin typeface="Myriad Pro" pitchFamily="34" charset="0"/>
              </a:rPr>
              <a:t>(E</a:t>
            </a:r>
            <a:r>
              <a:rPr lang="pl-PL" sz="1400" dirty="0">
                <a:latin typeface="Myriad Pro" pitchFamily="34" charset="0"/>
              </a:rPr>
              <a:t>FRR</a:t>
            </a:r>
            <a:r>
              <a:rPr lang="en-GB" sz="1400" dirty="0">
                <a:latin typeface="Myriad Pro" pitchFamily="34" charset="0"/>
              </a:rPr>
              <a:t> – 131</a:t>
            </a:r>
            <a:r>
              <a:rPr lang="pl-PL" sz="1400" dirty="0">
                <a:latin typeface="Myriad Pro" pitchFamily="34" charset="0"/>
              </a:rPr>
              <a:t>,</a:t>
            </a:r>
            <a:r>
              <a:rPr lang="en-GB" sz="1400" dirty="0">
                <a:latin typeface="Myriad Pro" pitchFamily="34" charset="0"/>
              </a:rPr>
              <a:t>9</a:t>
            </a:r>
            <a:r>
              <a:rPr lang="pl-PL" sz="1400" dirty="0">
                <a:latin typeface="Myriad Pro" pitchFamily="34" charset="0"/>
              </a:rPr>
              <a:t> mln</a:t>
            </a:r>
            <a:r>
              <a:rPr lang="en-GB" sz="1400" dirty="0">
                <a:latin typeface="Myriad Pro" pitchFamily="34" charset="0"/>
              </a:rPr>
              <a:t> EUR, E</a:t>
            </a:r>
            <a:r>
              <a:rPr lang="pl-PL" sz="1400" dirty="0">
                <a:latin typeface="Myriad Pro" pitchFamily="34" charset="0"/>
              </a:rPr>
              <a:t>FS</a:t>
            </a:r>
            <a:r>
              <a:rPr lang="en-GB" sz="1400" dirty="0">
                <a:latin typeface="Myriad Pro" pitchFamily="34" charset="0"/>
              </a:rPr>
              <a:t> – 17</a:t>
            </a:r>
            <a:r>
              <a:rPr lang="pl-PL" sz="1400" dirty="0">
                <a:latin typeface="Myriad Pro" pitchFamily="34" charset="0"/>
              </a:rPr>
              <a:t>,</a:t>
            </a:r>
            <a:r>
              <a:rPr lang="en-GB" sz="1400" dirty="0">
                <a:latin typeface="Myriad Pro" pitchFamily="34" charset="0"/>
              </a:rPr>
              <a:t>2</a:t>
            </a:r>
            <a:r>
              <a:rPr lang="pl-PL" sz="1400" dirty="0">
                <a:latin typeface="Myriad Pro" pitchFamily="34" charset="0"/>
              </a:rPr>
              <a:t> mln </a:t>
            </a:r>
            <a:r>
              <a:rPr lang="en-GB" sz="1400" dirty="0">
                <a:latin typeface="Myriad Pro" pitchFamily="34" charset="0"/>
              </a:rPr>
              <a:t>EUR)</a:t>
            </a:r>
          </a:p>
          <a:p>
            <a:pPr fontAlgn="base">
              <a:spcAft>
                <a:spcPts val="600"/>
              </a:spcAft>
              <a:buClr>
                <a:srgbClr val="0873BB"/>
              </a:buClr>
              <a:buFont typeface="Wingdings" pitchFamily="2" charset="2"/>
              <a:buChar char="§"/>
            </a:pPr>
            <a:r>
              <a:rPr lang="pl-PL" sz="1400" dirty="0">
                <a:latin typeface="Myriad Pro" pitchFamily="34" charset="0"/>
              </a:rPr>
              <a:t> Podpisane umowy: </a:t>
            </a:r>
            <a:r>
              <a:rPr lang="pl-PL" sz="1400" b="1" dirty="0">
                <a:latin typeface="Myriad Pro" pitchFamily="34" charset="0"/>
              </a:rPr>
              <a:t>65,5% </a:t>
            </a:r>
            <a:r>
              <a:rPr lang="pl-PL" sz="1400" dirty="0">
                <a:latin typeface="Myriad Pro" pitchFamily="34" charset="0"/>
              </a:rPr>
              <a:t>alokacji EFRR, 77,1% alokacji EFS</a:t>
            </a:r>
            <a:endParaRPr lang="en-GB" sz="1400" dirty="0">
              <a:latin typeface="Myriad Pro" pitchFamily="34" charset="0"/>
            </a:endParaRPr>
          </a:p>
        </p:txBody>
      </p:sp>
      <p:sp>
        <p:nvSpPr>
          <p:cNvPr id="8" name="pole tekstowe 8"/>
          <p:cNvSpPr txBox="1">
            <a:spLocks noChangeArrowheads="1"/>
          </p:cNvSpPr>
          <p:nvPr/>
        </p:nvSpPr>
        <p:spPr bwMode="auto">
          <a:xfrm>
            <a:off x="158075" y="201406"/>
            <a:ext cx="878497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None/>
            </a:pPr>
            <a:r>
              <a:rPr lang="pl-PL" altLang="pl-PL" b="1" dirty="0">
                <a:latin typeface="+mj-lt"/>
              </a:rPr>
              <a:t>Stan realizacji ZIT</a:t>
            </a:r>
            <a:br>
              <a:rPr lang="pl-PL" altLang="pl-PL" b="1" dirty="0">
                <a:latin typeface="+mj-lt"/>
              </a:rPr>
            </a:br>
            <a:r>
              <a:rPr lang="pl-PL" altLang="pl-PL" sz="2400" b="1" dirty="0">
                <a:latin typeface="+mj-lt"/>
              </a:rPr>
              <a:t>dane na 15 listopada 2018 r.</a:t>
            </a:r>
            <a:endParaRPr lang="pl-PL" alt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01170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 cstate="print"/>
          <a:srcRect b="16476"/>
          <a:stretch>
            <a:fillRect/>
          </a:stretch>
        </p:blipFill>
        <p:spPr bwMode="auto">
          <a:xfrm>
            <a:off x="0" y="0"/>
            <a:ext cx="9144000" cy="5822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8275" y="311150"/>
            <a:ext cx="1625600" cy="1263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72538" y="0"/>
            <a:ext cx="271462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8438" y="5994400"/>
            <a:ext cx="6205537" cy="669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484036" y="1772816"/>
            <a:ext cx="8169275" cy="2122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l-PL" sz="4000" b="1" dirty="0">
                <a:solidFill>
                  <a:schemeClr val="bg1"/>
                </a:solidFill>
              </a:rPr>
              <a:t>Przegląd śródokresowy </a:t>
            </a: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l-PL" sz="4000" b="1" dirty="0">
                <a:solidFill>
                  <a:schemeClr val="bg1"/>
                </a:solidFill>
              </a:rPr>
              <a:t>RPO WZ 2014 -2020</a:t>
            </a: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br>
              <a:rPr lang="pl-PL" altLang="pl-PL" dirty="0">
                <a:solidFill>
                  <a:schemeClr val="bg1"/>
                </a:solidFill>
                <a:latin typeface="TitilliumText25L" pitchFamily="48" charset="0"/>
              </a:rPr>
            </a:br>
            <a:endParaRPr lang="pl-PL" altLang="pl-PL" dirty="0">
              <a:solidFill>
                <a:schemeClr val="bg1"/>
              </a:solidFill>
              <a:latin typeface="TitilliumText25L" pitchFamily="48" charset="0"/>
            </a:endParaRPr>
          </a:p>
          <a:p>
            <a:pPr algn="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pl-PL" altLang="pl-PL" sz="1600" b="1" dirty="0">
              <a:solidFill>
                <a:schemeClr val="bg1"/>
              </a:solidFill>
              <a:latin typeface="TitilliumText25L" pitchFamily="4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66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5" name="pole tekstowe 8"/>
          <p:cNvSpPr txBox="1">
            <a:spLocks noChangeArrowheads="1"/>
          </p:cNvSpPr>
          <p:nvPr/>
        </p:nvSpPr>
        <p:spPr bwMode="auto">
          <a:xfrm>
            <a:off x="539552" y="476672"/>
            <a:ext cx="8352928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pl-PL" altLang="pl-PL" b="1" dirty="0">
                <a:latin typeface="+mj-lt"/>
              </a:rPr>
              <a:t>Ewaluacja </a:t>
            </a:r>
            <a:r>
              <a:rPr lang="pl-PL" altLang="pl-PL" b="1" dirty="0" err="1">
                <a:latin typeface="+mj-lt"/>
              </a:rPr>
              <a:t>mid</a:t>
            </a:r>
            <a:r>
              <a:rPr lang="pl-PL" altLang="pl-PL" b="1" dirty="0">
                <a:latin typeface="+mj-lt"/>
              </a:rPr>
              <a:t>-term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pl-PL" alt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pPr marL="342900" indent="-342900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pl-PL" sz="2000" dirty="0">
                <a:latin typeface="+mj-lt"/>
              </a:rPr>
              <a:t>Badanie ewaluacyjne dotyczące oceny postępu rzeczowego regionalnego programu operacyjnego jest obowiązkowo przeprowadzane przez wszystkie Województwa w związku z przeglądem śródokresowym, w tym realizacją ram i rezerwy wykonania. </a:t>
            </a:r>
          </a:p>
          <a:p>
            <a:pPr marL="342900" indent="-342900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pl-PL" sz="2000" dirty="0">
              <a:latin typeface="+mj-lt"/>
            </a:endParaRPr>
          </a:p>
          <a:p>
            <a:pPr marL="342900" indent="-342900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pl-PL" sz="2000" dirty="0">
                <a:latin typeface="+mj-lt"/>
              </a:rPr>
              <a:t>Badanie ewaluacyjne jest wykonywane w połowie trwania okresu programowania i łączy elementy oceny procesowej z oceną wpływu</a:t>
            </a:r>
            <a:r>
              <a:rPr lang="pl-PL" sz="2400" dirty="0">
                <a:latin typeface="+mj-lt"/>
              </a:rPr>
              <a:t>. </a:t>
            </a:r>
          </a:p>
          <a:p>
            <a:pPr marL="457200" indent="-457200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pl-PL" altLang="pl-PL" sz="2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pPr marL="342900" indent="-342900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pl-PL" sz="2000" dirty="0">
                <a:latin typeface="+mj-lt"/>
              </a:rPr>
              <a:t>Ewaluacja </a:t>
            </a:r>
            <a:r>
              <a:rPr lang="pl-PL" sz="2000" dirty="0" err="1">
                <a:latin typeface="+mj-lt"/>
              </a:rPr>
              <a:t>mid</a:t>
            </a:r>
            <a:r>
              <a:rPr lang="pl-PL" sz="2000" dirty="0">
                <a:latin typeface="+mj-lt"/>
              </a:rPr>
              <a:t>-term będzie służyła ocenie postępu rzeczowego w ramach RPO WZ oraz dostarczy wniosków będących podstawą do sformułowania ewentualnych rekomendacji w zakresie realokacji dostępnych środków.</a:t>
            </a:r>
            <a:endParaRPr lang="pl-PL" altLang="pl-PL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4801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 cstate="print"/>
          <a:srcRect b="16476"/>
          <a:stretch>
            <a:fillRect/>
          </a:stretch>
        </p:blipFill>
        <p:spPr bwMode="auto">
          <a:xfrm>
            <a:off x="0" y="0"/>
            <a:ext cx="9144000" cy="5822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8275" y="311150"/>
            <a:ext cx="1625600" cy="1263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72538" y="0"/>
            <a:ext cx="271462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8438" y="5994400"/>
            <a:ext cx="6205537" cy="669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511444" y="1412776"/>
            <a:ext cx="8169275" cy="3661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l-PL" sz="3600" b="1" dirty="0">
                <a:solidFill>
                  <a:schemeClr val="bg1"/>
                </a:solidFill>
              </a:rPr>
              <a:t>Przyszła perspektywa finansowa </a:t>
            </a:r>
            <a:br>
              <a:rPr lang="pl-PL" sz="3600" b="1" dirty="0">
                <a:solidFill>
                  <a:schemeClr val="bg1"/>
                </a:solidFill>
              </a:rPr>
            </a:br>
            <a:r>
              <a:rPr lang="pl-PL" sz="3600" b="1" dirty="0">
                <a:solidFill>
                  <a:schemeClr val="bg1"/>
                </a:solidFill>
              </a:rPr>
              <a:t>a wykorzystanie </a:t>
            </a:r>
            <a:br>
              <a:rPr lang="pl-PL" sz="3600" b="1" dirty="0">
                <a:solidFill>
                  <a:schemeClr val="bg1"/>
                </a:solidFill>
              </a:rPr>
            </a:br>
            <a:r>
              <a:rPr lang="pl-PL" sz="3600" b="1" dirty="0">
                <a:solidFill>
                  <a:schemeClr val="bg1"/>
                </a:solidFill>
              </a:rPr>
              <a:t>instrumentów terytorialnych </a:t>
            </a:r>
            <a:br>
              <a:rPr lang="pl-PL" sz="3600" b="1" dirty="0">
                <a:solidFill>
                  <a:schemeClr val="bg1"/>
                </a:solidFill>
              </a:rPr>
            </a:br>
            <a:r>
              <a:rPr lang="pl-PL" sz="3600" b="1" dirty="0">
                <a:solidFill>
                  <a:schemeClr val="bg1"/>
                </a:solidFill>
              </a:rPr>
              <a:t>– pierwsze propozycje / rekomendacje/</a:t>
            </a: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l-PL" sz="3600" b="1" dirty="0">
                <a:solidFill>
                  <a:schemeClr val="bg1"/>
                </a:solidFill>
              </a:rPr>
              <a:t>dotychczasowe wnioski z KE</a:t>
            </a:r>
            <a:br>
              <a:rPr lang="pl-PL" altLang="pl-PL" sz="3200" b="1" dirty="0">
                <a:solidFill>
                  <a:schemeClr val="bg1"/>
                </a:solidFill>
                <a:latin typeface="TitilliumText25L" pitchFamily="48" charset="0"/>
              </a:rPr>
            </a:br>
            <a:br>
              <a:rPr lang="pl-PL" altLang="pl-PL" dirty="0">
                <a:solidFill>
                  <a:schemeClr val="bg1"/>
                </a:solidFill>
                <a:latin typeface="TitilliumText25L" pitchFamily="48" charset="0"/>
              </a:rPr>
            </a:br>
            <a:endParaRPr lang="pl-PL" altLang="pl-PL" dirty="0">
              <a:solidFill>
                <a:schemeClr val="bg1"/>
              </a:solidFill>
              <a:latin typeface="TitilliumText25L" pitchFamily="48" charset="0"/>
            </a:endParaRPr>
          </a:p>
          <a:p>
            <a:pPr algn="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pl-PL" altLang="pl-PL" sz="1600" b="1" dirty="0">
              <a:solidFill>
                <a:schemeClr val="bg1"/>
              </a:solidFill>
              <a:latin typeface="TitilliumText25L" pitchFamily="48" charset="0"/>
            </a:endParaRPr>
          </a:p>
        </p:txBody>
      </p:sp>
      <p:sp>
        <p:nvSpPr>
          <p:cNvPr id="7" name="pole tekstowe 8"/>
          <p:cNvSpPr txBox="1">
            <a:spLocks noChangeArrowheads="1"/>
          </p:cNvSpPr>
          <p:nvPr/>
        </p:nvSpPr>
        <p:spPr bwMode="auto">
          <a:xfrm>
            <a:off x="1331640" y="5085184"/>
            <a:ext cx="61495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1600" b="1" dirty="0">
                <a:solidFill>
                  <a:schemeClr val="bg1">
                    <a:lumMod val="85000"/>
                  </a:schemeClr>
                </a:solidFill>
                <a:latin typeface="TitilliumText25L" pitchFamily="50" charset="-18"/>
              </a:rPr>
              <a:t>W prezentacji wykorzystano materiały </a:t>
            </a:r>
            <a:br>
              <a:rPr lang="pl-PL" altLang="pl-PL" sz="1600" b="1" dirty="0">
                <a:solidFill>
                  <a:schemeClr val="bg1">
                    <a:lumMod val="85000"/>
                  </a:schemeClr>
                </a:solidFill>
                <a:latin typeface="TitilliumText25L" pitchFamily="50" charset="-18"/>
              </a:rPr>
            </a:br>
            <a:r>
              <a:rPr lang="pl-PL" altLang="pl-PL" sz="1600" b="1" dirty="0">
                <a:solidFill>
                  <a:schemeClr val="bg1">
                    <a:lumMod val="85000"/>
                  </a:schemeClr>
                </a:solidFill>
                <a:latin typeface="TitilliumText25L" pitchFamily="50" charset="-18"/>
              </a:rPr>
              <a:t>Ministerstwa Inwestycji i Rozwoju i Komisji Europejskiej</a:t>
            </a:r>
            <a:endParaRPr lang="pl-PL" altLang="pl-PL" sz="2000" dirty="0">
              <a:solidFill>
                <a:schemeClr val="bg1">
                  <a:lumMod val="85000"/>
                </a:schemeClr>
              </a:solidFill>
              <a:latin typeface="TitilliumText25L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4224639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" y="-27384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11444" y="1412776"/>
            <a:ext cx="8169275" cy="341486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pl-PL" altLang="pl-PL" sz="4400" b="1" dirty="0"/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l-PL" sz="4400" b="1" dirty="0"/>
              <a:t>Propozycje Komisji Europejskiej na okres 2021-2027</a:t>
            </a: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br>
              <a:rPr lang="pl-PL" altLang="pl-PL" sz="3200" b="1" dirty="0">
                <a:latin typeface="TitilliumText25L" pitchFamily="48" charset="0"/>
              </a:rPr>
            </a:br>
            <a:br>
              <a:rPr lang="pl-PL" altLang="pl-PL" dirty="0">
                <a:latin typeface="TitilliumText25L" pitchFamily="48" charset="0"/>
              </a:rPr>
            </a:br>
            <a:endParaRPr lang="pl-PL" altLang="pl-PL" dirty="0">
              <a:latin typeface="TitilliumText25L" pitchFamily="48" charset="0"/>
            </a:endParaRPr>
          </a:p>
          <a:p>
            <a:pPr algn="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l-PL" altLang="pl-PL" sz="1600" b="1" dirty="0">
                <a:solidFill>
                  <a:schemeClr val="bg1"/>
                </a:solidFill>
                <a:latin typeface="TitilliumText25L" pitchFamily="48" charset="0"/>
              </a:rPr>
              <a:t>r.</a:t>
            </a:r>
          </a:p>
        </p:txBody>
      </p:sp>
    </p:spTree>
    <p:extLst>
      <p:ext uri="{BB962C8B-B14F-4D97-AF65-F5344CB8AC3E}">
        <p14:creationId xmlns:p14="http://schemas.microsoft.com/office/powerpoint/2010/main" val="1617746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0"/>
            <a:ext cx="9144000" cy="6858000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1" name="TextBox 6"/>
          <p:cNvSpPr txBox="1"/>
          <p:nvPr/>
        </p:nvSpPr>
        <p:spPr>
          <a:xfrm>
            <a:off x="342393" y="1652602"/>
            <a:ext cx="847807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lvl="0"/>
            <a:r>
              <a:rPr lang="pl-PL" sz="1600" dirty="0">
                <a:latin typeface="+mj-lt"/>
              </a:rPr>
              <a:t>Kluczowe zmiany w RPO WZ 2014–2020: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pl-PL" sz="1600" dirty="0">
              <a:latin typeface="+mj-lt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pl-PL" sz="1600" dirty="0">
                <a:latin typeface="+mj-lt"/>
              </a:rPr>
              <a:t>Znacząco </a:t>
            </a:r>
            <a:r>
              <a:rPr lang="pl-PL" sz="1600" b="1" dirty="0">
                <a:latin typeface="+mj-lt"/>
              </a:rPr>
              <a:t>obniżono wartość pośrednią wskaźnika postępu finansowego w zakresie ram wykonania we wszystkich osiach priorytetowych</a:t>
            </a:r>
            <a:r>
              <a:rPr lang="pl-PL" sz="1600" dirty="0">
                <a:latin typeface="+mj-lt"/>
              </a:rPr>
              <a:t> (łącznie o </a:t>
            </a:r>
            <a:r>
              <a:rPr lang="pl-PL" sz="1600" b="1" dirty="0">
                <a:latin typeface="+mj-lt"/>
              </a:rPr>
              <a:t>145 891 809 EUR)</a:t>
            </a:r>
            <a:r>
              <a:rPr lang="pl-PL" sz="1600" dirty="0">
                <a:latin typeface="+mj-lt"/>
              </a:rPr>
              <a:t>, </a:t>
            </a:r>
            <a:br>
              <a:rPr lang="pl-PL" sz="1600" dirty="0">
                <a:latin typeface="+mj-lt"/>
              </a:rPr>
            </a:br>
            <a:r>
              <a:rPr lang="pl-PL" sz="1600" dirty="0">
                <a:latin typeface="+mj-lt"/>
              </a:rPr>
              <a:t>co zminimalizowało ryzyko utraty rezerwy wykonania;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pl-PL" sz="1600" b="1" dirty="0">
              <a:latin typeface="+mj-lt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pl-PL" sz="1600" b="1" dirty="0">
                <a:latin typeface="+mj-lt"/>
              </a:rPr>
              <a:t>Obniżono wartości pośrednie w części z wskaźników postępu rzeczowego w </a:t>
            </a:r>
            <a:r>
              <a:rPr lang="pl-PL" sz="1600" b="1" dirty="0" err="1">
                <a:latin typeface="+mj-lt"/>
              </a:rPr>
              <a:t>w</a:t>
            </a:r>
            <a:r>
              <a:rPr lang="pl-PL" sz="1600" b="1" dirty="0">
                <a:latin typeface="+mj-lt"/>
              </a:rPr>
              <a:t> zakresie ram wykonania, </a:t>
            </a:r>
            <a:r>
              <a:rPr lang="pl-PL" sz="1600" dirty="0">
                <a:latin typeface="+mj-lt"/>
              </a:rPr>
              <a:t>m.in.</a:t>
            </a:r>
            <a:r>
              <a:rPr lang="pl-PL" sz="1600" b="1" dirty="0">
                <a:latin typeface="+mj-lt"/>
              </a:rPr>
              <a:t> </a:t>
            </a:r>
            <a:r>
              <a:rPr lang="pl-PL" sz="1600" dirty="0">
                <a:latin typeface="+mj-lt"/>
              </a:rPr>
              <a:t>w obszarze</a:t>
            </a:r>
            <a:r>
              <a:rPr lang="pl-PL" sz="1600" b="1" dirty="0">
                <a:latin typeface="+mj-lt"/>
              </a:rPr>
              <a:t> </a:t>
            </a:r>
            <a:r>
              <a:rPr lang="pl-PL" sz="1600" dirty="0">
                <a:latin typeface="+mj-lt"/>
              </a:rPr>
              <a:t>rewitalizacji</a:t>
            </a:r>
            <a:r>
              <a:rPr lang="pl-PL" sz="1600" b="1" dirty="0">
                <a:latin typeface="+mj-lt"/>
              </a:rPr>
              <a:t>, </a:t>
            </a:r>
            <a:r>
              <a:rPr lang="pl-PL" sz="1600" dirty="0">
                <a:latin typeface="+mj-lt"/>
              </a:rPr>
              <a:t>gospodarki odpadami, rynku pracy i włączenia społecznego (efekt, jak w przypadku wskaźników postępu finansowego);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pl-PL" sz="1600" dirty="0">
              <a:latin typeface="+mj-lt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pl-PL" sz="1600" dirty="0">
                <a:latin typeface="+mj-lt"/>
              </a:rPr>
              <a:t>Zwiększono alokacje środków na </a:t>
            </a:r>
            <a:r>
              <a:rPr lang="pl-PL" sz="1600" b="1" dirty="0">
                <a:latin typeface="+mj-lt"/>
              </a:rPr>
              <a:t>kulturę</a:t>
            </a:r>
            <a:r>
              <a:rPr lang="pl-PL" sz="1600" dirty="0">
                <a:latin typeface="+mj-lt"/>
              </a:rPr>
              <a:t> </a:t>
            </a:r>
            <a:r>
              <a:rPr lang="pl-PL" sz="1600" b="1" dirty="0">
                <a:latin typeface="+mj-lt"/>
              </a:rPr>
              <a:t>o 6 000 000 mln EUR, </a:t>
            </a:r>
            <a:r>
              <a:rPr lang="pl-PL" sz="1600" dirty="0">
                <a:latin typeface="+mj-lt"/>
              </a:rPr>
              <a:t>jednocześnie </a:t>
            </a:r>
            <a:r>
              <a:rPr lang="pl-PL" sz="1600" b="1" dirty="0">
                <a:latin typeface="+mj-lt"/>
              </a:rPr>
              <a:t>zniesiono narzucony limit</a:t>
            </a:r>
            <a:r>
              <a:rPr lang="pl-PL" sz="1600" dirty="0">
                <a:latin typeface="+mj-lt"/>
              </a:rPr>
              <a:t> wartości pojedynczego projektu w wysokości </a:t>
            </a:r>
            <a:r>
              <a:rPr lang="pl-PL" sz="1600" b="1" dirty="0">
                <a:latin typeface="+mj-lt"/>
              </a:rPr>
              <a:t>5 000 000 EUR</a:t>
            </a:r>
            <a:r>
              <a:rPr lang="pl-PL" sz="1600" dirty="0">
                <a:latin typeface="+mj-lt"/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pl-PL" sz="1600" dirty="0">
              <a:latin typeface="+mj-lt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pl-PL" sz="1600" dirty="0">
                <a:latin typeface="+mj-lt"/>
              </a:rPr>
              <a:t>Dodano nowy priorytet inwestycyjny zasilając go kwotą </a:t>
            </a:r>
            <a:r>
              <a:rPr lang="pl-PL" sz="1600" b="1" dirty="0">
                <a:latin typeface="+mj-lt"/>
              </a:rPr>
              <a:t>4 000 000 EUR, </a:t>
            </a:r>
            <a:r>
              <a:rPr lang="pl-PL" sz="1600" dirty="0">
                <a:latin typeface="+mj-lt"/>
              </a:rPr>
              <a:t>który wesprze </a:t>
            </a:r>
            <a:r>
              <a:rPr lang="pl-PL" sz="1600" b="1" dirty="0">
                <a:latin typeface="+mj-lt"/>
              </a:rPr>
              <a:t>program antysmogowy Województwa</a:t>
            </a:r>
            <a:r>
              <a:rPr lang="pl-PL" sz="1600" dirty="0">
                <a:latin typeface="+mj-lt"/>
              </a:rPr>
              <a:t> (umożliwia on dofinansowanie wymiany indywidualnych pieców);</a:t>
            </a:r>
          </a:p>
          <a:p>
            <a:pPr lvl="0"/>
            <a:endParaRPr lang="pl-PL" sz="1600" dirty="0">
              <a:latin typeface="+mj-lt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pl-PL" sz="1600" dirty="0">
                <a:latin typeface="+mj-lt"/>
              </a:rPr>
              <a:t>Przesunięto </a:t>
            </a:r>
            <a:r>
              <a:rPr lang="pl-PL" sz="1600" b="1" dirty="0">
                <a:latin typeface="+mj-lt"/>
              </a:rPr>
              <a:t>10 000 000 EUR</a:t>
            </a:r>
            <a:r>
              <a:rPr lang="pl-PL" sz="1600" dirty="0">
                <a:latin typeface="+mj-lt"/>
              </a:rPr>
              <a:t> z obszaru energetyki odnawialnej na działania termomodernizacyjne (m.in. jako </a:t>
            </a:r>
            <a:r>
              <a:rPr lang="pl-PL" sz="1600" b="1" dirty="0">
                <a:latin typeface="+mj-lt"/>
              </a:rPr>
              <a:t>uzupełnienie programu antysmogowego Województwa</a:t>
            </a:r>
            <a:r>
              <a:rPr lang="pl-PL" sz="1600" dirty="0">
                <a:latin typeface="+mj-lt"/>
              </a:rPr>
              <a:t> – elementem projektów będzie wymiana pieców);</a:t>
            </a:r>
          </a:p>
          <a:p>
            <a:pPr lvl="0"/>
            <a:endParaRPr lang="pl-PL" sz="1600" dirty="0">
              <a:latin typeface="+mj-lt"/>
            </a:endParaRPr>
          </a:p>
        </p:txBody>
      </p:sp>
      <p:sp>
        <p:nvSpPr>
          <p:cNvPr id="9" name="pole tekstowe 8"/>
          <p:cNvSpPr txBox="1">
            <a:spLocks noChangeArrowheads="1"/>
          </p:cNvSpPr>
          <p:nvPr/>
        </p:nvSpPr>
        <p:spPr bwMode="auto">
          <a:xfrm>
            <a:off x="251520" y="188641"/>
            <a:ext cx="87849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pl-PL" altLang="pl-PL" b="1" dirty="0">
                <a:latin typeface="+mj-lt"/>
              </a:rPr>
              <a:t>Efekty renegocjacji RPO WZ </a:t>
            </a:r>
            <a:br>
              <a:rPr lang="pl-PL" altLang="pl-PL" b="1" dirty="0">
                <a:latin typeface="+mj-lt"/>
              </a:rPr>
            </a:br>
            <a:endParaRPr lang="pl-PL" alt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038635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41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5" name="Tytuł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sz="3200" b="1" dirty="0"/>
              <a:t>5 celów politycznych </a:t>
            </a:r>
            <a:br>
              <a:rPr lang="pl-PL" sz="3200" b="1" dirty="0"/>
            </a:br>
            <a:r>
              <a:rPr lang="pl-PL" sz="3200" b="1" dirty="0"/>
              <a:t>zamiast 11 celów tematycznych </a:t>
            </a: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pl-PL" dirty="0"/>
              <a:t>bardziej inteligentna Europa dzięki wspieraniu innowacyjnej i inteligentnej transformacji gospodarczej;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/>
              <a:t>bardziej przyjazna dla środowiska niskoemisyjna Europa dzięki promowaniu czystej i sprawiedliwej transformacji energetyki, zielonych i niebieskich inwestycji, gospodarki o obiegu zamkniętym, przystosowania się do zmiany klimatu oraz zapobiegania ryzyku i zarządzania ryzykiem;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/>
              <a:t>lepiej połączona Europa dzięki zwiększeniu mobilności i udoskonaleniu regionalnych połączeń teleinformatycznych;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/>
              <a:t>Europa o silniejszym wymiarze społecznym – wdrażanie Europejskiego filaru praw socjalnych;</a:t>
            </a:r>
          </a:p>
          <a:p>
            <a:pPr marL="514350" indent="-514350">
              <a:buFont typeface="+mj-lt"/>
              <a:buAutoNum type="arabicPeriod"/>
            </a:pPr>
            <a:r>
              <a:rPr lang="pl-PL" b="1" u="sng" dirty="0"/>
              <a:t>Europa bliżej obywateli dzięki wspieraniu zrównoważonego i zintegrowanego rozwoju obszarów miejskich, wiejskich i przybrzeżnych w ramach </a:t>
            </a:r>
            <a:r>
              <a:rPr lang="pl-PL" b="1" u="sng"/>
              <a:t>inicjatyw lokalnych</a:t>
            </a:r>
            <a:r>
              <a:rPr lang="pl-PL" u="sng"/>
              <a:t>.</a:t>
            </a:r>
            <a:endParaRPr lang="pl-PL" u="sng" dirty="0"/>
          </a:p>
        </p:txBody>
      </p:sp>
    </p:spTree>
    <p:extLst>
      <p:ext uri="{BB962C8B-B14F-4D97-AF65-F5344CB8AC3E}">
        <p14:creationId xmlns:p14="http://schemas.microsoft.com/office/powerpoint/2010/main" val="21359413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8" name="Tytuł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sz="3200" b="1" dirty="0"/>
              <a:t>Koncentracja tematyczna</a:t>
            </a:r>
          </a:p>
        </p:txBody>
      </p:sp>
      <p:graphicFrame>
        <p:nvGraphicFramePr>
          <p:cNvPr id="10" name="Symbol zastępczy zawartości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9794605"/>
              </p:ext>
            </p:extLst>
          </p:nvPr>
        </p:nvGraphicFramePr>
        <p:xfrm>
          <a:off x="755576" y="1340768"/>
          <a:ext cx="7848872" cy="3240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427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9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458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2400" dirty="0">
                          <a:effectLst/>
                        </a:rPr>
                        <a:t>Dla państw o: </a:t>
                      </a:r>
                      <a:endParaRPr lang="pl-PL" sz="2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2400" dirty="0">
                          <a:effectLst/>
                        </a:rPr>
                        <a:t>minimalny</a:t>
                      </a:r>
                      <a:r>
                        <a:rPr lang="pl-PL" sz="2400" baseline="0" dirty="0">
                          <a:effectLst/>
                        </a:rPr>
                        <a:t> </a:t>
                      </a:r>
                      <a:r>
                        <a:rPr lang="pl-PL" sz="2400" dirty="0">
                          <a:effectLst/>
                        </a:rPr>
                        <a:t>%</a:t>
                      </a:r>
                      <a:r>
                        <a:rPr lang="pl-PL" sz="2400" baseline="0" dirty="0">
                          <a:effectLst/>
                        </a:rPr>
                        <a:t> </a:t>
                      </a:r>
                      <a:r>
                        <a:rPr lang="pl-PL" sz="2400" dirty="0">
                          <a:effectLst/>
                        </a:rPr>
                        <a:t>„CP 1”</a:t>
                      </a:r>
                      <a:endParaRPr lang="pl-PL" sz="2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2400">
                          <a:effectLst/>
                        </a:rPr>
                        <a:t>minimalny % „CP 2”</a:t>
                      </a:r>
                      <a:endParaRPr lang="pl-PL" sz="2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9694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2400" b="1" dirty="0">
                          <a:solidFill>
                            <a:srgbClr val="FFFF00"/>
                          </a:solidFill>
                          <a:effectLst/>
                        </a:rPr>
                        <a:t>DNB </a:t>
                      </a:r>
                      <a:br>
                        <a:rPr lang="pl-PL" sz="2400" b="1" dirty="0">
                          <a:solidFill>
                            <a:srgbClr val="FFFF00"/>
                          </a:solidFill>
                          <a:effectLst/>
                        </a:rPr>
                      </a:br>
                      <a:r>
                        <a:rPr lang="pl-PL" sz="2400" b="1" dirty="0">
                          <a:solidFill>
                            <a:srgbClr val="FFFF00"/>
                          </a:solidFill>
                          <a:effectLst/>
                        </a:rPr>
                        <a:t>poniżej 75 %</a:t>
                      </a:r>
                      <a:endParaRPr lang="pl-PL" sz="2400" b="1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2400" b="1" dirty="0">
                          <a:solidFill>
                            <a:srgbClr val="FFFF00"/>
                          </a:solidFill>
                          <a:effectLst/>
                        </a:rPr>
                        <a:t>35%</a:t>
                      </a:r>
                      <a:endParaRPr lang="pl-PL" sz="2400" b="1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2400" b="1" dirty="0">
                          <a:solidFill>
                            <a:srgbClr val="FFFF00"/>
                          </a:solidFill>
                          <a:effectLst/>
                        </a:rPr>
                        <a:t>30%</a:t>
                      </a:r>
                      <a:endParaRPr lang="pl-PL" sz="2400" b="1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2400" dirty="0">
                          <a:effectLst/>
                        </a:rPr>
                        <a:t>DNB 75–100 %</a:t>
                      </a:r>
                      <a:endParaRPr lang="pl-PL" sz="2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2400" dirty="0">
                          <a:effectLst/>
                        </a:rPr>
                        <a:t>45%</a:t>
                      </a:r>
                      <a:endParaRPr lang="pl-PL" sz="2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2400" dirty="0">
                          <a:effectLst/>
                        </a:rPr>
                        <a:t>30%</a:t>
                      </a:r>
                      <a:endParaRPr lang="pl-PL" sz="2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012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2400" dirty="0">
                          <a:effectLst/>
                        </a:rPr>
                        <a:t>DNB </a:t>
                      </a:r>
                      <a:br>
                        <a:rPr lang="pl-PL" sz="2400" dirty="0">
                          <a:effectLst/>
                        </a:rPr>
                      </a:br>
                      <a:r>
                        <a:rPr lang="pl-PL" sz="2400" dirty="0">
                          <a:effectLst/>
                        </a:rPr>
                        <a:t>powyżej 100 %</a:t>
                      </a:r>
                      <a:endParaRPr lang="pl-PL" sz="2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2400" dirty="0">
                          <a:effectLst/>
                        </a:rPr>
                        <a:t>60%</a:t>
                      </a:r>
                      <a:endParaRPr lang="pl-PL" sz="2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2400" dirty="0">
                          <a:effectLst/>
                        </a:rPr>
                        <a:t>nie dotyczy</a:t>
                      </a: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2400" dirty="0">
                          <a:effectLst/>
                        </a:rPr>
                        <a:t>CP 1 i CP 2 min. 85%</a:t>
                      </a:r>
                      <a:endParaRPr lang="pl-PL" sz="2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" name="pole tekstowe 12"/>
          <p:cNvSpPr txBox="1"/>
          <p:nvPr/>
        </p:nvSpPr>
        <p:spPr>
          <a:xfrm>
            <a:off x="899592" y="4869160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b="1" dirty="0"/>
              <a:t>6%</a:t>
            </a:r>
            <a:r>
              <a:rPr lang="pl-PL" sz="2400" dirty="0"/>
              <a:t> środków EFRR na politykę miejską </a:t>
            </a:r>
            <a:br>
              <a:rPr lang="pl-PL" sz="2400" dirty="0"/>
            </a:br>
            <a:r>
              <a:rPr lang="pl-PL" sz="2400" dirty="0"/>
              <a:t>za pośrednictwem instrumentów terytorialnych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l-PL" sz="2400" b="1" dirty="0"/>
              <a:t>25%</a:t>
            </a:r>
            <a:r>
              <a:rPr lang="pl-PL" sz="2400" dirty="0"/>
              <a:t> środków na cele związane z przeciwdziałaniem zmianom klimatu</a:t>
            </a:r>
          </a:p>
        </p:txBody>
      </p:sp>
    </p:spTree>
    <p:extLst>
      <p:ext uri="{BB962C8B-B14F-4D97-AF65-F5344CB8AC3E}">
        <p14:creationId xmlns:p14="http://schemas.microsoft.com/office/powerpoint/2010/main" val="27837479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" y="-27384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rostokąt 2"/>
          <p:cNvSpPr>
            <a:spLocks noChangeArrowheads="1"/>
          </p:cNvSpPr>
          <p:nvPr/>
        </p:nvSpPr>
        <p:spPr bwMode="auto">
          <a:xfrm>
            <a:off x="2411760" y="260350"/>
            <a:ext cx="62850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 hangingPunct="1"/>
            <a:r>
              <a:rPr lang="pl-PL" altLang="pl-PL" sz="3200" dirty="0">
                <a:solidFill>
                  <a:schemeClr val="bg1"/>
                </a:solidFill>
              </a:rPr>
              <a:t> </a:t>
            </a:r>
            <a:r>
              <a:rPr lang="pl-PL" altLang="pl-PL" sz="3200" b="1" dirty="0"/>
              <a:t>Poziomy dofinansowania</a:t>
            </a:r>
          </a:p>
        </p:txBody>
      </p:sp>
      <p:sp>
        <p:nvSpPr>
          <p:cNvPr id="14" name="Symbol zastępczy zawartości 1"/>
          <p:cNvSpPr txBox="1">
            <a:spLocks/>
          </p:cNvSpPr>
          <p:nvPr/>
        </p:nvSpPr>
        <p:spPr>
          <a:xfrm>
            <a:off x="457200" y="1772816"/>
            <a:ext cx="8229600" cy="435334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  <a:defRPr/>
            </a:pPr>
            <a:r>
              <a:rPr lang="pl-PL" altLang="pl-PL" sz="2400" b="1" dirty="0"/>
              <a:t>70%</a:t>
            </a:r>
            <a:r>
              <a:rPr lang="pl-PL" altLang="pl-PL" sz="2400" dirty="0"/>
              <a:t> dla regionów słabiej rozwiniętych </a:t>
            </a:r>
            <a:br>
              <a:rPr lang="pl-PL" altLang="pl-PL" sz="2400" dirty="0"/>
            </a:br>
            <a:r>
              <a:rPr lang="pl-PL" altLang="pl-PL" sz="2400" dirty="0"/>
              <a:t>(poniżej 75% średniej UE-27 PKB per capita)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pl-PL" altLang="pl-PL" sz="2400" b="1" dirty="0"/>
              <a:t>55%</a:t>
            </a:r>
            <a:r>
              <a:rPr lang="pl-PL" altLang="pl-PL" sz="2400" dirty="0"/>
              <a:t> dla regionów przejściowych </a:t>
            </a:r>
            <a:br>
              <a:rPr lang="pl-PL" altLang="pl-PL" sz="2400" dirty="0"/>
            </a:br>
            <a:r>
              <a:rPr lang="pl-PL" altLang="pl-PL" sz="2400" dirty="0"/>
              <a:t>(pomiędzy 75% a 100%)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pl-PL" altLang="pl-PL" sz="2400" b="1" dirty="0"/>
              <a:t>40%</a:t>
            </a:r>
            <a:r>
              <a:rPr lang="pl-PL" altLang="pl-PL" sz="2400" dirty="0"/>
              <a:t> dla regionów lepiej rozwiniętych </a:t>
            </a:r>
            <a:br>
              <a:rPr lang="pl-PL" altLang="pl-PL" sz="2400" dirty="0"/>
            </a:br>
            <a:r>
              <a:rPr lang="pl-PL" altLang="pl-PL" sz="2400" dirty="0"/>
              <a:t>(powyżej 100% średniej)</a:t>
            </a:r>
          </a:p>
          <a:p>
            <a:pPr marL="0" indent="0">
              <a:buNone/>
              <a:defRPr/>
            </a:pPr>
            <a:endParaRPr lang="pl-PL" altLang="pl-PL" sz="2400" dirty="0"/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pl-PL" altLang="pl-PL" sz="2400" dirty="0"/>
              <a:t>wzrost współfinansowania krajowego o 10-15 pp.</a:t>
            </a:r>
          </a:p>
          <a:p>
            <a:pPr marL="0" indent="0">
              <a:buFont typeface="Arial" pitchFamily="34" charset="0"/>
              <a:buNone/>
              <a:defRPr/>
            </a:pPr>
            <a:endParaRPr lang="pl-PL" altLang="pl-PL" sz="2400" dirty="0"/>
          </a:p>
          <a:p>
            <a:pPr marL="0" indent="0">
              <a:buFont typeface="Arial" pitchFamily="34" charset="0"/>
              <a:buNone/>
              <a:defRPr/>
            </a:pPr>
            <a:r>
              <a:rPr lang="pl-PL" altLang="pl-PL" sz="2400" dirty="0"/>
              <a:t>	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pl-PL" altLang="pl-PL" sz="24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6183048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rostokąt 2"/>
          <p:cNvSpPr>
            <a:spLocks noChangeArrowheads="1"/>
          </p:cNvSpPr>
          <p:nvPr/>
        </p:nvSpPr>
        <p:spPr bwMode="auto">
          <a:xfrm>
            <a:off x="2411760" y="260350"/>
            <a:ext cx="62850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 hangingPunct="1"/>
            <a:r>
              <a:rPr lang="pl-PL" altLang="pl-PL" sz="3200" dirty="0">
                <a:solidFill>
                  <a:schemeClr val="bg1"/>
                </a:solidFill>
              </a:rPr>
              <a:t> </a:t>
            </a:r>
            <a:r>
              <a:rPr lang="pl-PL" altLang="pl-PL" sz="3200" b="1" dirty="0"/>
              <a:t>Programowanie</a:t>
            </a:r>
          </a:p>
        </p:txBody>
      </p:sp>
      <p:sp>
        <p:nvSpPr>
          <p:cNvPr id="5" name="Symbol zastępczy zawartości 1"/>
          <p:cNvSpPr txBox="1">
            <a:spLocks/>
          </p:cNvSpPr>
          <p:nvPr/>
        </p:nvSpPr>
        <p:spPr>
          <a:xfrm>
            <a:off x="441216" y="1268760"/>
            <a:ext cx="8507288" cy="511177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  <a:defRPr/>
            </a:pPr>
            <a:r>
              <a:rPr lang="pl-PL" altLang="pl-PL" sz="2300" dirty="0"/>
              <a:t>przygotowanie dokumentów programowych – pocz. 2019 r.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pl-PL" altLang="pl-PL" sz="2300" dirty="0"/>
              <a:t>PO nie później niż 3 miesiące po przedłożeniu UP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pl-PL" altLang="pl-PL" sz="2300" dirty="0"/>
              <a:t>podział perspektywy na 5+2 – alokacja dla PO na lata 2026 i 2027 zostanie zaprogramowana i podzielona pomiędzy priorytety na początku 2025 r.</a:t>
            </a:r>
          </a:p>
          <a:p>
            <a:pPr lvl="2" indent="-342900">
              <a:buFont typeface="Wingdings" panose="05000000000000000000" pitchFamily="2" charset="2"/>
              <a:buChar char="§"/>
              <a:defRPr/>
            </a:pPr>
            <a:r>
              <a:rPr lang="pl-PL" altLang="pl-PL" sz="2300" i="1" dirty="0"/>
              <a:t>dodatkowe obciążenie administracyjne + brak wiedzy o priorytetach nowej KE 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pl-PL" altLang="pl-PL" sz="2300" dirty="0"/>
              <a:t>przy przygotowaniu PO należy ocenić czy spełnione zostały warunki podstawowe związane z wybranymi celami szczegółowymi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pl-PL" altLang="pl-PL" sz="2300" dirty="0"/>
              <a:t>brak ewaluacji ex-</a:t>
            </a:r>
            <a:r>
              <a:rPr lang="pl-PL" altLang="pl-PL" sz="2300" dirty="0" err="1"/>
              <a:t>ante</a:t>
            </a:r>
            <a:r>
              <a:rPr lang="pl-PL" altLang="pl-PL" sz="2300" dirty="0"/>
              <a:t> i rezerwy wykonania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pl-PL" altLang="pl-PL" sz="2300" dirty="0"/>
              <a:t>możliwość przesunięcia 5% wartości priorytetu bez zmiany PO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pl-PL" altLang="pl-PL" sz="2300" dirty="0"/>
              <a:t>cross-</a:t>
            </a:r>
            <a:r>
              <a:rPr lang="pl-PL" altLang="pl-PL" sz="2300" dirty="0" err="1"/>
              <a:t>financing</a:t>
            </a:r>
            <a:r>
              <a:rPr lang="pl-PL" altLang="pl-PL" sz="2300" dirty="0"/>
              <a:t> na poziomie 10%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pl-PL" altLang="pl-PL" sz="2300" dirty="0"/>
              <a:t>powrót do zasady n+2</a:t>
            </a:r>
          </a:p>
          <a:p>
            <a:pPr>
              <a:defRPr/>
            </a:pPr>
            <a:endParaRPr lang="pl-PL" altLang="pl-PL" sz="2000" dirty="0"/>
          </a:p>
          <a:p>
            <a:pPr marL="0" indent="0">
              <a:buFont typeface="Arial" pitchFamily="34" charset="0"/>
              <a:buNone/>
              <a:defRPr/>
            </a:pPr>
            <a:endParaRPr lang="pl-PL" altLang="pl-PL" sz="2000" dirty="0"/>
          </a:p>
          <a:p>
            <a:pPr>
              <a:defRPr/>
            </a:pPr>
            <a:endParaRPr lang="pl-PL" altLang="pl-PL" sz="2000" dirty="0"/>
          </a:p>
        </p:txBody>
      </p:sp>
    </p:spTree>
    <p:extLst>
      <p:ext uri="{BB962C8B-B14F-4D97-AF65-F5344CB8AC3E}">
        <p14:creationId xmlns:p14="http://schemas.microsoft.com/office/powerpoint/2010/main" val="28655086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4" name="Tytuł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sz="3200" b="1" dirty="0"/>
              <a:t>Narzędzia terytorializacji</a:t>
            </a: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2400" dirty="0"/>
              <a:t>Państwo członkowskie wspiera zintegrowany rozwój terytorialny w oparciu o strategie rozwoju lokalnego lub terytorialnego, przez: </a:t>
            </a:r>
          </a:p>
          <a:p>
            <a:pPr marL="914400" lvl="1" indent="-514350">
              <a:buFont typeface="+mj-lt"/>
              <a:buAutoNum type="arabicPeriod"/>
            </a:pPr>
            <a:r>
              <a:rPr lang="pl-PL" sz="2400" dirty="0"/>
              <a:t>zintegrowane inwestycje terytorialne;</a:t>
            </a:r>
          </a:p>
          <a:p>
            <a:pPr marL="914400" lvl="1" indent="-514350">
              <a:buFont typeface="+mj-lt"/>
              <a:buAutoNum type="arabicPeriod"/>
            </a:pPr>
            <a:r>
              <a:rPr lang="pl-PL" sz="2400" dirty="0"/>
              <a:t>rozwój lokalny kierowany przez społeczność;  </a:t>
            </a:r>
          </a:p>
          <a:p>
            <a:pPr marL="914400" lvl="1" indent="-514350">
              <a:buFont typeface="+mj-lt"/>
              <a:buAutoNum type="arabicPeriod"/>
            </a:pPr>
            <a:r>
              <a:rPr lang="pl-PL" sz="2400" dirty="0"/>
              <a:t>inne narzędzia terytorialne wspierające inicjatywy opracowane przez państwo członkowskie na rzecz inwestycji </a:t>
            </a:r>
            <a:r>
              <a:rPr lang="pl-PL" sz="2400" b="1" dirty="0"/>
              <a:t>zaprogramowanych z myślą o EFRR </a:t>
            </a:r>
            <a:br>
              <a:rPr lang="pl-PL" sz="2400" b="1" dirty="0"/>
            </a:br>
            <a:r>
              <a:rPr lang="pl-PL" sz="2400" dirty="0"/>
              <a:t>w ramach CP 5</a:t>
            </a:r>
            <a:r>
              <a:rPr lang="pl-PL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556026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68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4" name="Symbol zastępczy zawartości 2"/>
          <p:cNvSpPr txBox="1">
            <a:spLocks/>
          </p:cNvSpPr>
          <p:nvPr/>
        </p:nvSpPr>
        <p:spPr>
          <a:xfrm>
            <a:off x="457200" y="1268760"/>
            <a:ext cx="8363272" cy="50405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§"/>
            </a:pPr>
            <a:r>
              <a:rPr lang="pl-PL" sz="2400" dirty="0"/>
              <a:t>Za opracowanie strategii terytorialnych odpowiadają właściwe organy lub instytucje miejskie, lokalne lub inne organy lub instytucje terytorialne.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sz="2400" dirty="0"/>
              <a:t>W sytuacji gdy strategia terytorialna nie zawiera wykazu operacji, które mają uzyskać wsparcie, właściwe miejskie, lokalne lub inne terytorialne organy lub instytucje </a:t>
            </a:r>
            <a:r>
              <a:rPr lang="pl-PL" sz="2400" b="1" dirty="0"/>
              <a:t>dokonują wyboru operacji lub biorą udział w takim wyborze</a:t>
            </a:r>
            <a:r>
              <a:rPr lang="pl-PL" sz="2400" dirty="0"/>
              <a:t>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altLang="pl-PL" sz="2400" dirty="0">
                <a:cs typeface="Arial" charset="0"/>
              </a:rPr>
              <a:t>KE poinformowała, że terytorialne strategie obejmują również istniejące dokumenty i </a:t>
            </a:r>
            <a:r>
              <a:rPr lang="pl-PL" altLang="pl-PL" sz="2400" b="1" u="sng" dirty="0">
                <a:cs typeface="Arial" charset="0"/>
              </a:rPr>
              <a:t>nie ma konieczności przygotowania nowych na potrzeby sięgania po środki w CP5, jeśli obowiązują dotychczasowe</a:t>
            </a:r>
            <a:r>
              <a:rPr lang="pl-PL" altLang="pl-PL" sz="2400" u="sng" dirty="0">
                <a:cs typeface="Arial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pl-PL" sz="2000" dirty="0"/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sz="3200" b="1" dirty="0"/>
              <a:t>Narzędzia terytorializacji</a:t>
            </a:r>
          </a:p>
        </p:txBody>
      </p:sp>
    </p:spTree>
    <p:extLst>
      <p:ext uri="{BB962C8B-B14F-4D97-AF65-F5344CB8AC3E}">
        <p14:creationId xmlns:p14="http://schemas.microsoft.com/office/powerpoint/2010/main" val="15556026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4" name="Symbol zastępczy zawartości 2"/>
          <p:cNvSpPr txBox="1">
            <a:spLocks/>
          </p:cNvSpPr>
          <p:nvPr/>
        </p:nvSpPr>
        <p:spPr>
          <a:xfrm>
            <a:off x="457200" y="1340768"/>
            <a:ext cx="8507288" cy="525658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2400" u="sng" dirty="0"/>
              <a:t>Strategie terytorialne zawierają następujące elementy:</a:t>
            </a:r>
          </a:p>
          <a:p>
            <a:pPr marL="514350" indent="-514350">
              <a:buFont typeface="+mj-lt"/>
              <a:buAutoNum type="alphaLcParenR"/>
            </a:pPr>
            <a:r>
              <a:rPr lang="pl-PL" sz="2400" dirty="0"/>
              <a:t>obszar geograficzny, którego dotyczy dana strategia;</a:t>
            </a:r>
          </a:p>
          <a:p>
            <a:pPr marL="514350" indent="-514350">
              <a:buFont typeface="+mj-lt"/>
              <a:buAutoNum type="alphaLcParenR"/>
            </a:pPr>
            <a:r>
              <a:rPr lang="pl-PL" sz="2400" dirty="0"/>
              <a:t>analizę potrzeb rozwojowych i potencjału danego obszaru;</a:t>
            </a:r>
          </a:p>
          <a:p>
            <a:pPr marL="514350" indent="-514350">
              <a:buFont typeface="+mj-lt"/>
              <a:buAutoNum type="alphaLcParenR"/>
            </a:pPr>
            <a:r>
              <a:rPr lang="pl-PL" sz="2400" dirty="0"/>
              <a:t>opis zintegrowanego podejścia do stwierdzonych potrzeb rozwojowych i potencjału;</a:t>
            </a:r>
          </a:p>
          <a:p>
            <a:pPr marL="514350" indent="-514350">
              <a:buFont typeface="+mj-lt"/>
              <a:buAutoNum type="alphaLcParenR"/>
            </a:pPr>
            <a:r>
              <a:rPr lang="pl-PL" sz="2400" dirty="0"/>
              <a:t>opis włączenia partnerów w przygotowanie strategii i jej wdrożenie.</a:t>
            </a:r>
          </a:p>
          <a:p>
            <a:pPr marL="0" indent="0">
              <a:buFont typeface="Arial" pitchFamily="34" charset="0"/>
              <a:buNone/>
            </a:pPr>
            <a:r>
              <a:rPr lang="pl-PL" sz="2400" dirty="0"/>
              <a:t>Strategie terytorialne </a:t>
            </a:r>
            <a:r>
              <a:rPr lang="pl-PL" sz="2400" b="1" dirty="0"/>
              <a:t>mogą</a:t>
            </a:r>
            <a:r>
              <a:rPr lang="pl-PL" sz="2400" dirty="0"/>
              <a:t> również zawierać wykaz operacji, które mają być wspierane.</a:t>
            </a:r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sz="3200" b="1" dirty="0"/>
              <a:t>Narzędzia terytorializacji</a:t>
            </a:r>
          </a:p>
        </p:txBody>
      </p:sp>
    </p:spTree>
    <p:extLst>
      <p:ext uri="{BB962C8B-B14F-4D97-AF65-F5344CB8AC3E}">
        <p14:creationId xmlns:p14="http://schemas.microsoft.com/office/powerpoint/2010/main" val="15556026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5" name="Tytuł 1"/>
          <p:cNvSpPr txBox="1">
            <a:spLocks/>
          </p:cNvSpPr>
          <p:nvPr/>
        </p:nvSpPr>
        <p:spPr>
          <a:xfrm>
            <a:off x="467544" y="274638"/>
            <a:ext cx="8517632" cy="77809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sz="3200" b="1" dirty="0"/>
              <a:t>Kategorie interwencji przewidziane dla CP5</a:t>
            </a:r>
            <a:r>
              <a:rPr lang="pl-PL" sz="3200" dirty="0"/>
              <a:t> </a:t>
            </a: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547687" y="1268760"/>
            <a:ext cx="822960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l-PL" sz="2400" dirty="0"/>
              <a:t>Wszystkie z CP1-4 + poniższe wyłącznie w CP5: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sz="2400" dirty="0"/>
              <a:t>Ochrona, rozwój i promowanie publicznych walorów turystycznych i powiązanych usług turystycznych.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sz="2400" dirty="0"/>
              <a:t>Ochrona, rozwój i promowanie dziedzictwa kulturowego i usług w dziedzinie kultury.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sz="2400" dirty="0"/>
              <a:t>Ochrona, rozwój i promowanie dziedzictwa naturalnego i ekoturystyki.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sz="2400" dirty="0"/>
              <a:t>Fizyczna regeneracja i bezpieczeństwo przestrzeni publicznych.</a:t>
            </a:r>
          </a:p>
        </p:txBody>
      </p:sp>
    </p:spTree>
    <p:extLst>
      <p:ext uri="{BB962C8B-B14F-4D97-AF65-F5344CB8AC3E}">
        <p14:creationId xmlns:p14="http://schemas.microsoft.com/office/powerpoint/2010/main" val="13954864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7" y="-9707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4" name="pole tekstowe 8"/>
          <p:cNvSpPr txBox="1">
            <a:spLocks noChangeArrowheads="1"/>
          </p:cNvSpPr>
          <p:nvPr/>
        </p:nvSpPr>
        <p:spPr bwMode="auto">
          <a:xfrm>
            <a:off x="606425" y="488950"/>
            <a:ext cx="8170863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l-PL" altLang="pl-PL" sz="4000" b="1" dirty="0">
              <a:latin typeface="+mj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l-PL" altLang="pl-PL" sz="3600" b="1" dirty="0">
              <a:latin typeface="+mj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3600" b="1" dirty="0">
                <a:latin typeface="+mj-lt"/>
              </a:rPr>
              <a:t>Uwarunkowanie krajowe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l-PL" altLang="pl-PL" sz="3600" b="1" dirty="0">
              <a:latin typeface="+mj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3600" b="1" dirty="0">
                <a:latin typeface="+mj-lt"/>
              </a:rPr>
              <a:t>Projekt Krajowej Strategii Rozwoju Regionalnego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l-PL" alt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l-PL" alt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l-PL" altLang="pl-PL" sz="2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l-PL" altLang="pl-PL" sz="20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l-PL" altLang="pl-PL" sz="20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954864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59" y="278170"/>
            <a:ext cx="8676456" cy="6301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5486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0"/>
            <a:ext cx="9144000" cy="6858000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1" name="TextBox 6"/>
          <p:cNvSpPr txBox="1"/>
          <p:nvPr/>
        </p:nvSpPr>
        <p:spPr>
          <a:xfrm>
            <a:off x="342393" y="1863983"/>
            <a:ext cx="862209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lvl="0"/>
            <a:r>
              <a:rPr lang="pl-PL" sz="1600" dirty="0">
                <a:latin typeface="+mj-lt"/>
              </a:rPr>
              <a:t>Kluczowe zmiany w RPO WZ (cd.):</a:t>
            </a:r>
          </a:p>
          <a:p>
            <a:pPr lvl="0"/>
            <a:endParaRPr lang="pl-PL" sz="1600" dirty="0">
              <a:latin typeface="+mj-lt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pl-PL" sz="1600" dirty="0">
                <a:latin typeface="+mj-lt"/>
              </a:rPr>
              <a:t>O 100% </a:t>
            </a:r>
            <a:r>
              <a:rPr lang="pl-PL" sz="1600" b="1" dirty="0">
                <a:latin typeface="+mj-lt"/>
              </a:rPr>
              <a:t>zwiększono skalę wsparcia OSP</a:t>
            </a:r>
            <a:r>
              <a:rPr lang="pl-PL" sz="1600" dirty="0">
                <a:latin typeface="+mj-lt"/>
              </a:rPr>
              <a:t>, łącznie do </a:t>
            </a:r>
            <a:r>
              <a:rPr lang="pl-PL" sz="1600" b="1" dirty="0">
                <a:latin typeface="+mj-lt"/>
              </a:rPr>
              <a:t>6 000 000 EUR</a:t>
            </a:r>
            <a:r>
              <a:rPr lang="pl-PL" sz="1600" dirty="0">
                <a:latin typeface="+mj-lt"/>
              </a:rPr>
              <a:t>;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pl-PL" sz="1600" b="1" dirty="0">
              <a:latin typeface="+mj-lt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pl-PL" sz="1600" b="1" dirty="0">
                <a:latin typeface="+mj-lt"/>
              </a:rPr>
              <a:t>Zniesiono ograniczenie</a:t>
            </a:r>
            <a:r>
              <a:rPr lang="pl-PL" sz="1600" dirty="0">
                <a:latin typeface="+mj-lt"/>
              </a:rPr>
              <a:t> </a:t>
            </a:r>
            <a:r>
              <a:rPr lang="pl-PL" sz="1600" b="1" dirty="0">
                <a:latin typeface="+mj-lt"/>
              </a:rPr>
              <a:t>finansowania PWSZ</a:t>
            </a:r>
            <a:r>
              <a:rPr lang="pl-PL" sz="1600" dirty="0">
                <a:latin typeface="+mj-lt"/>
              </a:rPr>
              <a:t> jedynie w obszarach inteligentnych specjalizacji;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pl-PL" sz="1600" dirty="0">
              <a:latin typeface="+mj-lt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pl-PL" sz="1600" dirty="0">
                <a:latin typeface="+mj-lt"/>
              </a:rPr>
              <a:t>Przesunięto </a:t>
            </a:r>
            <a:r>
              <a:rPr lang="pl-PL" sz="1600" b="1" dirty="0">
                <a:latin typeface="+mj-lt"/>
              </a:rPr>
              <a:t>25 000 000 EUR</a:t>
            </a:r>
            <a:r>
              <a:rPr lang="pl-PL" sz="1600" dirty="0">
                <a:latin typeface="+mj-lt"/>
              </a:rPr>
              <a:t> z obszaru wsparcia włączenia społecznego do rynku pracy i edukacji;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pl-PL" sz="1600" dirty="0">
              <a:latin typeface="+mj-lt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pl-PL" sz="1600" dirty="0">
                <a:latin typeface="+mj-lt"/>
              </a:rPr>
              <a:t>Przesunięto </a:t>
            </a:r>
            <a:r>
              <a:rPr lang="pl-PL" sz="1600" b="1" dirty="0">
                <a:solidFill>
                  <a:srgbClr val="FF0000"/>
                </a:solidFill>
                <a:latin typeface="+mj-lt"/>
              </a:rPr>
              <a:t>49 000 000 EUR</a:t>
            </a:r>
            <a:r>
              <a:rPr lang="pl-PL" sz="1600" dirty="0">
                <a:solidFill>
                  <a:srgbClr val="FF0000"/>
                </a:solidFill>
                <a:latin typeface="+mj-lt"/>
              </a:rPr>
              <a:t> </a:t>
            </a:r>
            <a:r>
              <a:rPr lang="pl-PL" sz="1600" dirty="0">
                <a:latin typeface="+mj-lt"/>
              </a:rPr>
              <a:t>z działań związanych z uzbrajaniem terenów inwestycyjnych na działania związane z bezpośrednim wsparciem przedsiębiorstw: </a:t>
            </a:r>
            <a:r>
              <a:rPr lang="pl-PL" sz="1600" b="1" dirty="0">
                <a:latin typeface="+mj-lt"/>
              </a:rPr>
              <a:t>30 000 000 EUR</a:t>
            </a:r>
            <a:r>
              <a:rPr lang="pl-PL" sz="1600" dirty="0">
                <a:latin typeface="+mj-lt"/>
              </a:rPr>
              <a:t> </a:t>
            </a:r>
            <a:br>
              <a:rPr lang="pl-PL" sz="1600" dirty="0">
                <a:latin typeface="+mj-lt"/>
              </a:rPr>
            </a:br>
            <a:r>
              <a:rPr lang="pl-PL" sz="1600" dirty="0">
                <a:latin typeface="+mj-lt"/>
              </a:rPr>
              <a:t>i mobilnością miejską: </a:t>
            </a:r>
            <a:r>
              <a:rPr lang="pl-PL" sz="1600" b="1" dirty="0">
                <a:solidFill>
                  <a:srgbClr val="FF0000"/>
                </a:solidFill>
                <a:latin typeface="+mj-lt"/>
              </a:rPr>
              <a:t>19 000 000 EUR</a:t>
            </a:r>
            <a:r>
              <a:rPr lang="pl-PL" sz="1600" dirty="0">
                <a:latin typeface="+mj-lt"/>
              </a:rPr>
              <a:t>;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endParaRPr lang="pl-PL" sz="1600" dirty="0">
              <a:latin typeface="+mj-lt"/>
            </a:endParaRPr>
          </a:p>
        </p:txBody>
      </p:sp>
      <p:sp>
        <p:nvSpPr>
          <p:cNvPr id="9" name="pole tekstowe 8"/>
          <p:cNvSpPr txBox="1">
            <a:spLocks noChangeArrowheads="1"/>
          </p:cNvSpPr>
          <p:nvPr/>
        </p:nvSpPr>
        <p:spPr bwMode="auto">
          <a:xfrm>
            <a:off x="251520" y="188641"/>
            <a:ext cx="87849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pl-PL" altLang="pl-PL" b="1" dirty="0">
                <a:latin typeface="+mj-lt"/>
              </a:rPr>
              <a:t>Efekty renegocjacji RPO WZ </a:t>
            </a:r>
            <a:br>
              <a:rPr lang="pl-PL" altLang="pl-PL" b="1" dirty="0">
                <a:latin typeface="+mj-lt"/>
              </a:rPr>
            </a:br>
            <a:endParaRPr lang="pl-PL" alt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967475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28" y="188639"/>
            <a:ext cx="8716968" cy="6404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54864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80" y="2465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3" y="116631"/>
            <a:ext cx="8993189" cy="6580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7383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80" y="2465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5" name="Tytuł 2"/>
          <p:cNvSpPr txBox="1">
            <a:spLocks/>
          </p:cNvSpPr>
          <p:nvPr/>
        </p:nvSpPr>
        <p:spPr>
          <a:xfrm>
            <a:off x="457200" y="274638"/>
            <a:ext cx="8229600" cy="9223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altLang="pl-PL" sz="3200" b="1" dirty="0"/>
              <a:t>Kontrakt Terytorialny</a:t>
            </a:r>
          </a:p>
        </p:txBody>
      </p:sp>
      <p:sp>
        <p:nvSpPr>
          <p:cNvPr id="8" name="Symbol zastępczy zawartości 3">
            <a:extLst/>
          </p:cNvPr>
          <p:cNvSpPr txBox="1">
            <a:spLocks/>
          </p:cNvSpPr>
          <p:nvPr/>
        </p:nvSpPr>
        <p:spPr>
          <a:xfrm>
            <a:off x="468313" y="1481138"/>
            <a:ext cx="3754437" cy="3270250"/>
          </a:xfrm>
          <a:prstGeom prst="rect">
            <a:avLst/>
          </a:prstGeom>
          <a:solidFill>
            <a:srgbClr val="9FC5BB">
              <a:alpha val="72000"/>
            </a:srgbClr>
          </a:solidFill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pl-PL" sz="1800" b="1" u="sng" dirty="0"/>
              <a:t>Kontrakt programujący środki UE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v"/>
              <a:defRPr/>
            </a:pPr>
            <a:r>
              <a:rPr lang="pl-PL" sz="1600" dirty="0"/>
              <a:t>Poziom: rząd - samorząd województwa </a:t>
            </a:r>
            <a:r>
              <a:rPr lang="pl-PL" sz="1300" dirty="0"/>
              <a:t>(po uzgodnieniu przez Marszałka z lokalnymi władzami listę priorytetowych przedsięwzięć)</a:t>
            </a:r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pl-PL" sz="1600" b="1" dirty="0"/>
              <a:t>Programy operacyjne </a:t>
            </a:r>
            <a:r>
              <a:rPr lang="pl-PL" sz="1600" dirty="0"/>
              <a:t>(RPO, KPO – wybrane obszary) </a:t>
            </a:r>
            <a:r>
              <a:rPr lang="pl-PL" sz="1600"/>
              <a:t>(art. 15 ust. 4 pkt. 1. </a:t>
            </a:r>
            <a:r>
              <a:rPr lang="pl-PL" sz="1600" dirty="0" err="1"/>
              <a:t>uzppr</a:t>
            </a:r>
            <a:r>
              <a:rPr lang="pl-PL" sz="1600" dirty="0"/>
              <a:t>)</a:t>
            </a:r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pl-PL" sz="1600" dirty="0"/>
              <a:t>Służy programowaniu 40% alokacji w ramach RPO</a:t>
            </a:r>
            <a:r>
              <a:rPr lang="pl-PL" sz="1600"/>
              <a:t>, dot. </a:t>
            </a:r>
            <a:r>
              <a:rPr lang="pl-PL" sz="1600" b="1" dirty="0"/>
              <a:t>realizacji kluczowych dla regionu przedsięwzięć rozwojowych</a:t>
            </a:r>
            <a:r>
              <a:rPr lang="pl-PL" sz="1600" dirty="0"/>
              <a:t>, </a:t>
            </a:r>
            <a:r>
              <a:rPr lang="pl-PL" sz="1300" dirty="0"/>
              <a:t>w tym projektów pozakonkursowych oraz wsparcia OSI obligatoryjne</a:t>
            </a:r>
            <a:endParaRPr lang="pl-PL" altLang="pl-PL" sz="1300" dirty="0"/>
          </a:p>
        </p:txBody>
      </p:sp>
      <p:sp>
        <p:nvSpPr>
          <p:cNvPr id="9" name="Symbol zastępczy zawartości 3">
            <a:extLst/>
          </p:cNvPr>
          <p:cNvSpPr txBox="1">
            <a:spLocks/>
          </p:cNvSpPr>
          <p:nvPr/>
        </p:nvSpPr>
        <p:spPr bwMode="auto">
          <a:xfrm>
            <a:off x="4503738" y="1412776"/>
            <a:ext cx="4043362" cy="3381475"/>
          </a:xfrm>
          <a:prstGeom prst="rect">
            <a:avLst/>
          </a:prstGeom>
          <a:solidFill>
            <a:srgbClr val="9FC5BB">
              <a:alpha val="19000"/>
            </a:srgb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r>
              <a:rPr lang="pl-PL" sz="1800" b="1" u="sng" dirty="0">
                <a:cs typeface="+mn-cs"/>
              </a:rPr>
              <a:t>Kontrakt sektorowy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pl-PL" sz="1600" dirty="0">
                <a:cs typeface="+mn-cs"/>
              </a:rPr>
              <a:t>Poziom: rząd - samorząd województwa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pl-PL" sz="1600" b="1" dirty="0">
                <a:cs typeface="+mn-cs"/>
              </a:rPr>
              <a:t>Programy rozwoju </a:t>
            </a:r>
            <a:r>
              <a:rPr lang="pl-PL" sz="1600">
                <a:cs typeface="+mn-cs"/>
              </a:rPr>
              <a:t>(art. 15 ust. 4 pkt. 2. </a:t>
            </a:r>
            <a:r>
              <a:rPr lang="pl-PL" sz="1600" dirty="0" err="1">
                <a:cs typeface="+mn-cs"/>
              </a:rPr>
              <a:t>uzppr</a:t>
            </a:r>
            <a:r>
              <a:rPr lang="pl-PL" sz="1600" dirty="0">
                <a:cs typeface="+mn-cs"/>
              </a:rPr>
              <a:t>)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pl-PL" sz="1600" dirty="0">
                <a:cs typeface="+mn-cs"/>
              </a:rPr>
              <a:t>kontrakt koordynujący element wybranej krajowej polityki sektorowej (niezwiązany ze środkami UE) – </a:t>
            </a:r>
            <a:r>
              <a:rPr lang="pl-PL" sz="1600" u="sng" dirty="0">
                <a:cs typeface="+mn-cs"/>
              </a:rPr>
              <a:t>kontrakt zawierany w obszarze wspólnych kompetencji rządu i samorządu województwa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pl-PL" sz="1600" dirty="0">
                <a:cs typeface="+mn-cs"/>
              </a:rPr>
              <a:t>realizowany programami rozwoju, których system wdrażania będzie opiniował minister </a:t>
            </a:r>
            <a:r>
              <a:rPr lang="pl-PL" sz="1600">
                <a:cs typeface="+mn-cs"/>
              </a:rPr>
              <a:t>właściwy ds. </a:t>
            </a:r>
            <a:r>
              <a:rPr lang="pl-PL" sz="1600" dirty="0">
                <a:cs typeface="+mn-cs"/>
              </a:rPr>
              <a:t>rozwoju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endParaRPr lang="pl-PL" sz="1600" dirty="0">
              <a:cs typeface="+mn-cs"/>
            </a:endParaRPr>
          </a:p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endParaRPr lang="pl-PL" sz="1600" dirty="0">
              <a:cs typeface="+mn-cs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57200" y="5085184"/>
            <a:ext cx="80787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pl-PL" altLang="pl-PL" b="1" dirty="0">
                <a:solidFill>
                  <a:prstClr val="black"/>
                </a:solidFill>
                <a:latin typeface="Calibri"/>
                <a:cs typeface="+mn-cs"/>
              </a:rPr>
              <a:t>Wzmocnienie oceny zgodności polityk publicznych z wymiarem terytorialnym SOR (a dalej KSRR) na poziomie wdrożeniowym (w szczególności programów rozwoju)</a:t>
            </a:r>
          </a:p>
          <a:p>
            <a:pPr>
              <a:defRPr/>
            </a:pPr>
            <a:endParaRPr lang="pl-PL" altLang="pl-PL" dirty="0"/>
          </a:p>
        </p:txBody>
      </p:sp>
    </p:spTree>
    <p:extLst>
      <p:ext uri="{BB962C8B-B14F-4D97-AF65-F5344CB8AC3E}">
        <p14:creationId xmlns:p14="http://schemas.microsoft.com/office/powerpoint/2010/main" val="300452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80" y="2465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Tytuł 1"/>
          <p:cNvSpPr txBox="1">
            <a:spLocks/>
          </p:cNvSpPr>
          <p:nvPr/>
        </p:nvSpPr>
        <p:spPr>
          <a:xfrm>
            <a:off x="457200" y="274638"/>
            <a:ext cx="8229600" cy="9223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l-PL" altLang="pl-PL" sz="3200" b="1" dirty="0">
                <a:solidFill>
                  <a:srgbClr val="000000"/>
                </a:solidFill>
              </a:rPr>
              <a:t>Porozumienie terytorialne </a:t>
            </a:r>
            <a:endParaRPr lang="pl-PL" altLang="pl-PL" sz="3200" dirty="0"/>
          </a:p>
        </p:txBody>
      </p:sp>
      <p:sp>
        <p:nvSpPr>
          <p:cNvPr id="13" name="Symbol zastępczy zawartości 2">
            <a:extLst/>
          </p:cNvPr>
          <p:cNvSpPr txBox="1">
            <a:spLocks/>
          </p:cNvSpPr>
          <p:nvPr/>
        </p:nvSpPr>
        <p:spPr>
          <a:xfrm>
            <a:off x="442336" y="1340768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pl-PL" sz="2200" dirty="0">
                <a:solidFill>
                  <a:prstClr val="black"/>
                </a:solidFill>
              </a:rPr>
              <a:t>Poziom:</a:t>
            </a:r>
            <a:r>
              <a:rPr lang="pl-PL" sz="2200" i="1" dirty="0">
                <a:solidFill>
                  <a:prstClr val="black"/>
                </a:solidFill>
              </a:rPr>
              <a:t>  </a:t>
            </a:r>
            <a:r>
              <a:rPr lang="pl-PL" sz="2200" dirty="0">
                <a:solidFill>
                  <a:prstClr val="black"/>
                </a:solidFill>
              </a:rPr>
              <a:t>rząd/samorząd województwa - władze lokalne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pl-PL" sz="2200" b="1" dirty="0">
                <a:solidFill>
                  <a:prstClr val="black"/>
                </a:solidFill>
              </a:rPr>
              <a:t>Umowa dwóch (lub więcej) stron </a:t>
            </a:r>
            <a:r>
              <a:rPr lang="pl-PL" sz="2200" dirty="0">
                <a:solidFill>
                  <a:prstClr val="black"/>
                </a:solidFill>
              </a:rPr>
              <a:t>na osiągnięcie określonego celu i powiązanego z nim pakietu przedsięwzięć, jak również spodziewanych efektów podejmowanych działań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pl-PL" sz="2200" dirty="0">
                <a:solidFill>
                  <a:prstClr val="black"/>
                </a:solidFill>
              </a:rPr>
              <a:t>podstawą dla określania zakresu tematycznego są zapisy </a:t>
            </a:r>
            <a:r>
              <a:rPr lang="pl-PL" sz="2200" b="1" dirty="0">
                <a:solidFill>
                  <a:prstClr val="black"/>
                </a:solidFill>
              </a:rPr>
              <a:t>strategii rozwoju lokalnego</a:t>
            </a:r>
            <a:r>
              <a:rPr lang="pl-PL" sz="2200" dirty="0">
                <a:solidFill>
                  <a:prstClr val="black"/>
                </a:solidFill>
              </a:rPr>
              <a:t>(przygotowywanej przez grupę gmin lub gmin i powiatów tworzących obszar powiązany funkcjonalnie) oraz </a:t>
            </a:r>
            <a:r>
              <a:rPr lang="pl-PL" sz="2200" b="1" dirty="0">
                <a:solidFill>
                  <a:prstClr val="black"/>
                </a:solidFill>
              </a:rPr>
              <a:t>strategii rozwoju województwa</a:t>
            </a:r>
            <a:r>
              <a:rPr lang="pl-PL" sz="2200" dirty="0">
                <a:solidFill>
                  <a:prstClr val="black"/>
                </a:solidFill>
              </a:rPr>
              <a:t>;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pl-PL" sz="2200" dirty="0" err="1">
                <a:solidFill>
                  <a:prstClr val="black"/>
                </a:solidFill>
              </a:rPr>
              <a:t>Spakietyzowana</a:t>
            </a:r>
            <a:r>
              <a:rPr lang="pl-PL" sz="2200" dirty="0">
                <a:solidFill>
                  <a:prstClr val="black"/>
                </a:solidFill>
              </a:rPr>
              <a:t> interwencja (wiązka projektów)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pl-PL" sz="2200" dirty="0">
              <a:solidFill>
                <a:prstClr val="black"/>
              </a:solidFill>
            </a:endParaRPr>
          </a:p>
          <a:p>
            <a:pPr marL="0" indent="0">
              <a:buFont typeface="Arial" charset="0"/>
              <a:buNone/>
              <a:defRPr/>
            </a:pPr>
            <a:r>
              <a:rPr lang="pl-PL" altLang="pl-PL" sz="2200" b="1" dirty="0"/>
              <a:t>Więcej zachęt dla projektów partnerskich i angażujących współpracę JST ponad granicami administracyjnymi  (partnerstwa terytorialne), międzysektorowe oraz z partnerami niepublicznym</a:t>
            </a:r>
            <a:r>
              <a:rPr lang="pl-PL" altLang="pl-PL" sz="2200" dirty="0"/>
              <a:t>i</a:t>
            </a:r>
          </a:p>
          <a:p>
            <a:pPr>
              <a:defRPr/>
            </a:pPr>
            <a:endParaRPr lang="pl-PL" sz="1600" dirty="0">
              <a:solidFill>
                <a:prstClr val="black"/>
              </a:solidFill>
            </a:endParaRPr>
          </a:p>
          <a:p>
            <a:pPr>
              <a:defRPr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8636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80" y="24650"/>
            <a:ext cx="9144000" cy="6858000"/>
          </a:xfrm>
          <a:prstGeom prst="rect">
            <a:avLst/>
          </a:prstGeom>
        </p:spPr>
      </p:pic>
      <p:sp>
        <p:nvSpPr>
          <p:cNvPr id="21506" name="Tytuł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 rtlCol="0"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br>
              <a:rPr lang="pl-PL" altLang="pl-PL" sz="3200" dirty="0"/>
            </a:br>
            <a:r>
              <a:rPr lang="pl-PL" altLang="pl-PL" sz="3200" b="1" dirty="0"/>
              <a:t>Kluczowe strony kontraktu i porozumienia</a:t>
            </a:r>
            <a:br>
              <a:rPr lang="pl-PL" altLang="pl-PL" sz="3200" dirty="0"/>
            </a:br>
            <a:endParaRPr lang="pl-PL" altLang="pl-PL" sz="3200" dirty="0"/>
          </a:p>
        </p:txBody>
      </p:sp>
      <p:graphicFrame>
        <p:nvGraphicFramePr>
          <p:cNvPr id="4" name="Diagram 3">
            <a:extLst/>
          </p:cNvPr>
          <p:cNvGraphicFramePr/>
          <p:nvPr/>
        </p:nvGraphicFramePr>
        <p:xfrm>
          <a:off x="251520" y="1162026"/>
          <a:ext cx="878497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Prostokąt 1">
            <a:extLst/>
          </p:cNvPr>
          <p:cNvSpPr/>
          <p:nvPr/>
        </p:nvSpPr>
        <p:spPr>
          <a:xfrm>
            <a:off x="539750" y="4424363"/>
            <a:ext cx="2520950" cy="969962"/>
          </a:xfrm>
          <a:prstGeom prst="rect">
            <a:avLst/>
          </a:prstGeom>
          <a:solidFill>
            <a:schemeClr val="accent5">
              <a:lumMod val="40000"/>
              <a:lumOff val="60000"/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600" b="1" dirty="0">
                <a:solidFill>
                  <a:schemeClr val="tx1"/>
                </a:solidFill>
              </a:rPr>
              <a:t>Porozumienia terytorialne: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dirty="0">
                <a:solidFill>
                  <a:schemeClr val="tx1"/>
                </a:solidFill>
              </a:rPr>
              <a:t>- środki UE (dedykowane)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dirty="0">
                <a:solidFill>
                  <a:schemeClr val="tx1"/>
                </a:solidFill>
              </a:rPr>
              <a:t>- środki krajowe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 sz="1400" dirty="0"/>
          </a:p>
        </p:txBody>
      </p:sp>
      <p:sp>
        <p:nvSpPr>
          <p:cNvPr id="3" name="Strzałka w prawo 2">
            <a:extLst/>
          </p:cNvPr>
          <p:cNvSpPr/>
          <p:nvPr/>
        </p:nvSpPr>
        <p:spPr>
          <a:xfrm>
            <a:off x="3492500" y="4670425"/>
            <a:ext cx="1368425" cy="542925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zaokrąglony 4">
            <a:extLst/>
          </p:cNvPr>
          <p:cNvSpPr/>
          <p:nvPr/>
        </p:nvSpPr>
        <p:spPr>
          <a:xfrm>
            <a:off x="5219700" y="4467225"/>
            <a:ext cx="2303463" cy="104616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dirty="0">
                <a:solidFill>
                  <a:schemeClr val="tx1"/>
                </a:solidFill>
              </a:rPr>
              <a:t>Rząd/samorząd województwa z </a:t>
            </a:r>
            <a:r>
              <a:rPr lang="pl-PL" sz="1400" dirty="0" err="1">
                <a:solidFill>
                  <a:schemeClr val="tx1"/>
                </a:solidFill>
              </a:rPr>
              <a:t>jst</a:t>
            </a:r>
            <a:r>
              <a:rPr lang="pl-PL" sz="1400" dirty="0">
                <a:solidFill>
                  <a:schemeClr val="tx1"/>
                </a:solidFill>
              </a:rPr>
              <a:t> (lub z grupą </a:t>
            </a:r>
            <a:r>
              <a:rPr lang="pl-PL" sz="1400" dirty="0" err="1">
                <a:solidFill>
                  <a:schemeClr val="tx1"/>
                </a:solidFill>
              </a:rPr>
              <a:t>jst</a:t>
            </a:r>
            <a:r>
              <a:rPr lang="pl-PL" sz="14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9" name="Prostokąt 8">
            <a:extLst/>
          </p:cNvPr>
          <p:cNvSpPr/>
          <p:nvPr/>
        </p:nvSpPr>
        <p:spPr>
          <a:xfrm>
            <a:off x="539750" y="5448300"/>
            <a:ext cx="2519363" cy="969963"/>
          </a:xfrm>
          <a:prstGeom prst="rect">
            <a:avLst/>
          </a:prstGeom>
          <a:solidFill>
            <a:srgbClr val="75AB9D">
              <a:alpha val="7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 sz="1600" b="1" dirty="0">
              <a:solidFill>
                <a:schemeClr val="tx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600" b="1" dirty="0">
                <a:solidFill>
                  <a:schemeClr val="tx1"/>
                </a:solidFill>
              </a:rPr>
              <a:t>Kontrakt terytorialny: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dirty="0">
                <a:solidFill>
                  <a:schemeClr val="tx1"/>
                </a:solidFill>
              </a:rPr>
              <a:t>- środki UE (dedykowane)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dirty="0">
                <a:solidFill>
                  <a:schemeClr val="tx1"/>
                </a:solidFill>
              </a:rPr>
              <a:t>- środki krajowe (programy rozwoju)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 sz="1400" dirty="0"/>
          </a:p>
        </p:txBody>
      </p:sp>
      <p:sp>
        <p:nvSpPr>
          <p:cNvPr id="10" name="Strzałka w prawo 9">
            <a:extLst/>
          </p:cNvPr>
          <p:cNvSpPr/>
          <p:nvPr/>
        </p:nvSpPr>
        <p:spPr>
          <a:xfrm>
            <a:off x="3471863" y="5391150"/>
            <a:ext cx="1368425" cy="542925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1" name="Prostokąt zaokrąglony 10">
            <a:extLst/>
          </p:cNvPr>
          <p:cNvSpPr/>
          <p:nvPr/>
        </p:nvSpPr>
        <p:spPr>
          <a:xfrm>
            <a:off x="5243513" y="5391150"/>
            <a:ext cx="2303462" cy="1046163"/>
          </a:xfrm>
          <a:prstGeom prst="roundRect">
            <a:avLst/>
          </a:prstGeom>
          <a:solidFill>
            <a:srgbClr val="9FC5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dirty="0">
                <a:solidFill>
                  <a:schemeClr val="tx1"/>
                </a:solidFill>
              </a:rPr>
              <a:t>Rząd – samorząd województwa</a:t>
            </a:r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9398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41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5" name="pole tekstowe 8"/>
          <p:cNvSpPr txBox="1">
            <a:spLocks noChangeArrowheads="1"/>
          </p:cNvSpPr>
          <p:nvPr/>
        </p:nvSpPr>
        <p:spPr bwMode="auto">
          <a:xfrm>
            <a:off x="606425" y="488950"/>
            <a:ext cx="8170863" cy="520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l-PL" altLang="pl-PL" sz="4000" b="1" dirty="0">
              <a:latin typeface="TitilliumText25L" pitchFamily="50" charset="-1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l-PL" altLang="pl-PL" sz="2800" b="1" dirty="0">
              <a:latin typeface="TitilliumText25L" pitchFamily="50" charset="-1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2800" b="1" dirty="0">
                <a:latin typeface="TitilliumText25L" pitchFamily="50" charset="-18"/>
              </a:rPr>
              <a:t>Urząd Marszałkowski </a:t>
            </a:r>
            <a:br>
              <a:rPr lang="pl-PL" altLang="pl-PL" sz="2800" b="1" dirty="0">
                <a:latin typeface="TitilliumText25L" pitchFamily="50" charset="-18"/>
              </a:rPr>
            </a:br>
            <a:r>
              <a:rPr lang="pl-PL" altLang="pl-PL" sz="2800" b="1" dirty="0">
                <a:latin typeface="TitilliumText25L" pitchFamily="50" charset="-18"/>
              </a:rPr>
              <a:t>Województwa Zachodniopomorskiego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l-PL" altLang="pl-PL" sz="2800" b="1" dirty="0">
              <a:latin typeface="TitilliumText25L" pitchFamily="50" charset="-1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2800" b="1" dirty="0">
                <a:latin typeface="TitilliumText25L" pitchFamily="50" charset="-18"/>
              </a:rPr>
              <a:t>Wydział Zarządzania Strategicznego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l-PL" altLang="pl-PL" sz="2800" b="1" dirty="0">
              <a:latin typeface="TitilliumText25L" pitchFamily="50" charset="-1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2000" b="1">
                <a:latin typeface="TitilliumText25L" pitchFamily="50" charset="-18"/>
              </a:rPr>
              <a:t>Ul. </a:t>
            </a:r>
            <a:r>
              <a:rPr lang="pl-PL" altLang="pl-PL" sz="2000" b="1" dirty="0">
                <a:latin typeface="TitilliumText25L" pitchFamily="50" charset="-18"/>
              </a:rPr>
              <a:t>Wyszyńskiego 30, 70-203 Szczecin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2000" b="1">
                <a:latin typeface="TitilliumText25L" pitchFamily="50" charset="-18"/>
              </a:rPr>
              <a:t>Tel. </a:t>
            </a:r>
            <a:r>
              <a:rPr lang="pl-PL" altLang="pl-PL" sz="2000" b="1" dirty="0">
                <a:latin typeface="TitilliumText25L" pitchFamily="50" charset="-18"/>
              </a:rPr>
              <a:t>91 44 11 171, fax 91 48 81 015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l-PL" altLang="pl-PL" sz="2000" b="1" dirty="0">
              <a:latin typeface="TitilliumText25L" pitchFamily="50" charset="-1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2400" b="1">
                <a:latin typeface="TitilliumText25L" pitchFamily="50" charset="-18"/>
                <a:hlinkClick r:id="rId4"/>
              </a:rPr>
              <a:t>www.rpo.wzp.pl</a:t>
            </a:r>
            <a:r>
              <a:rPr lang="pl-PL" altLang="pl-PL" sz="2400" b="1">
                <a:latin typeface="TitilliumText25L" pitchFamily="50" charset="-18"/>
              </a:rPr>
              <a:t>  </a:t>
            </a:r>
            <a:endParaRPr lang="pl-PL" altLang="pl-PL" sz="2400" b="1" dirty="0">
              <a:latin typeface="TitilliumText25L" pitchFamily="50" charset="-1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l-PL" altLang="pl-PL" sz="2000" b="1" dirty="0">
              <a:solidFill>
                <a:schemeClr val="tx1">
                  <a:lumMod val="50000"/>
                  <a:lumOff val="50000"/>
                </a:schemeClr>
              </a:solidFill>
              <a:latin typeface="TitilliumText25L" pitchFamily="50" charset="-1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l-PL" altLang="pl-PL" sz="2000" dirty="0">
              <a:solidFill>
                <a:schemeClr val="tx1">
                  <a:lumMod val="50000"/>
                  <a:lumOff val="50000"/>
                </a:schemeClr>
              </a:solidFill>
              <a:latin typeface="TitilliumText25L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4077882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Obraz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0"/>
            <a:ext cx="9144000" cy="6858000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9" name="pole tekstowe 8"/>
          <p:cNvSpPr txBox="1">
            <a:spLocks noChangeArrowheads="1"/>
          </p:cNvSpPr>
          <p:nvPr/>
        </p:nvSpPr>
        <p:spPr bwMode="auto">
          <a:xfrm>
            <a:off x="251520" y="188641"/>
            <a:ext cx="87849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pl-PL" altLang="pl-PL" b="1" dirty="0">
                <a:latin typeface="+mj-lt"/>
              </a:rPr>
              <a:t>Efekty renegocjacji RPO WZ </a:t>
            </a:r>
            <a:br>
              <a:rPr lang="pl-PL" altLang="pl-PL" b="1" dirty="0">
                <a:latin typeface="+mj-lt"/>
              </a:rPr>
            </a:br>
            <a:endParaRPr lang="pl-PL" alt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555375" y="1268760"/>
            <a:ext cx="8475134" cy="5401734"/>
            <a:chOff x="70382" y="952501"/>
            <a:chExt cx="9304867" cy="5973233"/>
          </a:xfrm>
        </p:grpSpPr>
        <p:graphicFrame>
          <p:nvGraphicFramePr>
            <p:cNvPr id="6" name="Symbol zastępczy zawartości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69055063"/>
                </p:ext>
              </p:extLst>
            </p:nvPr>
          </p:nvGraphicFramePr>
          <p:xfrm>
            <a:off x="70382" y="952501"/>
            <a:ext cx="9304867" cy="59732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1" r:id="rId6" imgW="6974428" imgH="4480948" progId="Excel.Sheet.8">
                    <p:embed/>
                  </p:oleObj>
                </mc:Choice>
                <mc:Fallback>
                  <p:oleObj r:id="rId6" imgW="6974428" imgH="4480948" progId="Excel.Sheet.8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382" y="952501"/>
                          <a:ext cx="9304867" cy="597323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7" name="Łącznik prosty ze strzałką 6"/>
            <p:cNvCxnSpPr/>
            <p:nvPr/>
          </p:nvCxnSpPr>
          <p:spPr>
            <a:xfrm>
              <a:off x="3012017" y="4809067"/>
              <a:ext cx="0" cy="1509184"/>
            </a:xfrm>
            <a:prstGeom prst="straightConnector1">
              <a:avLst/>
            </a:prstGeom>
            <a:ln w="28575">
              <a:solidFill>
                <a:srgbClr val="00823B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Łącznik prosty ze strzałką 9"/>
            <p:cNvCxnSpPr/>
            <p:nvPr/>
          </p:nvCxnSpPr>
          <p:spPr>
            <a:xfrm>
              <a:off x="3268133" y="4809067"/>
              <a:ext cx="0" cy="1509184"/>
            </a:xfrm>
            <a:prstGeom prst="straightConnector1">
              <a:avLst/>
            </a:prstGeom>
            <a:ln w="28575">
              <a:solidFill>
                <a:srgbClr val="00823B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Łącznik prosty ze strzałką 11"/>
            <p:cNvCxnSpPr/>
            <p:nvPr/>
          </p:nvCxnSpPr>
          <p:spPr>
            <a:xfrm>
              <a:off x="3911600" y="4809067"/>
              <a:ext cx="0" cy="1509184"/>
            </a:xfrm>
            <a:prstGeom prst="straightConnector1">
              <a:avLst/>
            </a:prstGeom>
            <a:ln w="28575">
              <a:solidFill>
                <a:srgbClr val="00823B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Łącznik prosty ze strzałką 12"/>
            <p:cNvCxnSpPr/>
            <p:nvPr/>
          </p:nvCxnSpPr>
          <p:spPr>
            <a:xfrm>
              <a:off x="4271433" y="4809067"/>
              <a:ext cx="0" cy="1509184"/>
            </a:xfrm>
            <a:prstGeom prst="straightConnector1">
              <a:avLst/>
            </a:prstGeom>
            <a:ln w="28575">
              <a:solidFill>
                <a:srgbClr val="00823B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Łącznik prosty ze strzałką 13"/>
            <p:cNvCxnSpPr/>
            <p:nvPr/>
          </p:nvCxnSpPr>
          <p:spPr>
            <a:xfrm>
              <a:off x="7871884" y="5708651"/>
              <a:ext cx="0" cy="609600"/>
            </a:xfrm>
            <a:prstGeom prst="straightConnector1">
              <a:avLst/>
            </a:prstGeom>
            <a:ln w="28575">
              <a:solidFill>
                <a:srgbClr val="00823B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Łącznik prosty ze strzałką 14"/>
            <p:cNvCxnSpPr/>
            <p:nvPr/>
          </p:nvCxnSpPr>
          <p:spPr>
            <a:xfrm>
              <a:off x="7272867" y="5708651"/>
              <a:ext cx="0" cy="609600"/>
            </a:xfrm>
            <a:prstGeom prst="straightConnector1">
              <a:avLst/>
            </a:prstGeom>
            <a:ln w="28575">
              <a:solidFill>
                <a:srgbClr val="00823B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Łącznik prosty ze strzałką 15"/>
            <p:cNvCxnSpPr/>
            <p:nvPr/>
          </p:nvCxnSpPr>
          <p:spPr>
            <a:xfrm>
              <a:off x="8231717" y="5708651"/>
              <a:ext cx="0" cy="609600"/>
            </a:xfrm>
            <a:prstGeom prst="straightConnector1">
              <a:avLst/>
            </a:prstGeom>
            <a:ln w="28575">
              <a:solidFill>
                <a:srgbClr val="00823B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Łącznik prosty ze strzałką 16"/>
            <p:cNvCxnSpPr/>
            <p:nvPr/>
          </p:nvCxnSpPr>
          <p:spPr>
            <a:xfrm>
              <a:off x="1452033" y="5708651"/>
              <a:ext cx="0" cy="609600"/>
            </a:xfrm>
            <a:prstGeom prst="straightConnector1">
              <a:avLst/>
            </a:prstGeom>
            <a:ln w="28575">
              <a:solidFill>
                <a:srgbClr val="00823B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Łącznik prosty ze strzałką 17"/>
            <p:cNvCxnSpPr/>
            <p:nvPr/>
          </p:nvCxnSpPr>
          <p:spPr>
            <a:xfrm>
              <a:off x="6311900" y="5708651"/>
              <a:ext cx="0" cy="609600"/>
            </a:xfrm>
            <a:prstGeom prst="straightConnector1">
              <a:avLst/>
            </a:prstGeom>
            <a:ln w="28575">
              <a:solidFill>
                <a:srgbClr val="00823B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08579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 cstate="print"/>
          <a:srcRect b="16476"/>
          <a:stretch>
            <a:fillRect/>
          </a:stretch>
        </p:blipFill>
        <p:spPr bwMode="auto">
          <a:xfrm>
            <a:off x="0" y="0"/>
            <a:ext cx="9144000" cy="5822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8275" y="311150"/>
            <a:ext cx="1625600" cy="1263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72538" y="0"/>
            <a:ext cx="271462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8438" y="5994400"/>
            <a:ext cx="6205537" cy="669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484036" y="1772816"/>
            <a:ext cx="8169275" cy="2214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l-PL" sz="3600" b="1" dirty="0">
                <a:solidFill>
                  <a:schemeClr val="bg1"/>
                </a:solidFill>
              </a:rPr>
              <a:t>Stan realizacji </a:t>
            </a:r>
            <a:br>
              <a:rPr lang="pl-PL" sz="3600" b="1" dirty="0">
                <a:solidFill>
                  <a:schemeClr val="bg1"/>
                </a:solidFill>
              </a:rPr>
            </a:br>
            <a:r>
              <a:rPr lang="pl-PL" sz="2800" b="1" dirty="0">
                <a:solidFill>
                  <a:schemeClr val="bg1"/>
                </a:solidFill>
              </a:rPr>
              <a:t>Regionalnego Programu Operacyjnego </a:t>
            </a:r>
            <a:br>
              <a:rPr lang="pl-PL" sz="2800" b="1" dirty="0">
                <a:solidFill>
                  <a:schemeClr val="bg1"/>
                </a:solidFill>
              </a:rPr>
            </a:br>
            <a:r>
              <a:rPr lang="pl-PL" sz="2800" b="1" dirty="0">
                <a:solidFill>
                  <a:schemeClr val="bg1"/>
                </a:solidFill>
              </a:rPr>
              <a:t>Województwa Zachodniopomorskiego 2014-2020</a:t>
            </a:r>
            <a:br>
              <a:rPr lang="pl-PL" altLang="pl-PL" sz="2800" b="1" dirty="0">
                <a:solidFill>
                  <a:schemeClr val="bg1"/>
                </a:solidFill>
                <a:latin typeface="TitilliumText25L" pitchFamily="48" charset="0"/>
              </a:rPr>
            </a:br>
            <a:br>
              <a:rPr lang="pl-PL" altLang="pl-PL" sz="1600" dirty="0">
                <a:solidFill>
                  <a:schemeClr val="bg1"/>
                </a:solidFill>
                <a:latin typeface="TitilliumText25L" pitchFamily="48" charset="0"/>
              </a:rPr>
            </a:br>
            <a:endParaRPr lang="pl-PL" altLang="pl-PL" sz="1600" dirty="0">
              <a:solidFill>
                <a:schemeClr val="bg1"/>
              </a:solidFill>
              <a:latin typeface="TitilliumText25L" pitchFamily="48" charset="0"/>
            </a:endParaRPr>
          </a:p>
          <a:p>
            <a:pPr algn="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pl-PL" altLang="pl-PL" sz="1400" b="1" dirty="0">
              <a:solidFill>
                <a:schemeClr val="bg1"/>
              </a:solidFill>
              <a:latin typeface="TitilliumText25L" pitchFamily="48" charset="0"/>
            </a:endParaRPr>
          </a:p>
        </p:txBody>
      </p:sp>
      <p:sp>
        <p:nvSpPr>
          <p:cNvPr id="7" name="pole tekstowe 8"/>
          <p:cNvSpPr txBox="1">
            <a:spLocks noChangeArrowheads="1"/>
          </p:cNvSpPr>
          <p:nvPr/>
        </p:nvSpPr>
        <p:spPr bwMode="auto">
          <a:xfrm>
            <a:off x="1331640" y="5085184"/>
            <a:ext cx="61495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1600" b="1" dirty="0">
                <a:solidFill>
                  <a:schemeClr val="bg1">
                    <a:lumMod val="85000"/>
                  </a:schemeClr>
                </a:solidFill>
                <a:latin typeface="TitilliumText25L" pitchFamily="50" charset="-18"/>
              </a:rPr>
              <a:t>W prezentacji wykorzystano materiały </a:t>
            </a:r>
            <a:br>
              <a:rPr lang="pl-PL" altLang="pl-PL" sz="1600" b="1" dirty="0">
                <a:solidFill>
                  <a:schemeClr val="bg1">
                    <a:lumMod val="85000"/>
                  </a:schemeClr>
                </a:solidFill>
                <a:latin typeface="TitilliumText25L" pitchFamily="50" charset="-18"/>
              </a:rPr>
            </a:br>
            <a:r>
              <a:rPr lang="pl-PL" altLang="pl-PL" sz="1600" b="1" dirty="0">
                <a:solidFill>
                  <a:schemeClr val="bg1">
                    <a:lumMod val="85000"/>
                  </a:schemeClr>
                </a:solidFill>
                <a:latin typeface="TitilliumText25L" pitchFamily="50" charset="-18"/>
              </a:rPr>
              <a:t>Ministerstwa Inwestycji i Rozwoju</a:t>
            </a:r>
            <a:endParaRPr lang="pl-PL" altLang="pl-PL" sz="2000" dirty="0">
              <a:solidFill>
                <a:schemeClr val="bg1">
                  <a:lumMod val="85000"/>
                </a:schemeClr>
              </a:solidFill>
              <a:latin typeface="TitilliumText25L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37001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5" name="pole tekstowe 8"/>
          <p:cNvSpPr txBox="1">
            <a:spLocks noChangeArrowheads="1"/>
          </p:cNvSpPr>
          <p:nvPr/>
        </p:nvSpPr>
        <p:spPr bwMode="auto">
          <a:xfrm>
            <a:off x="251520" y="188641"/>
            <a:ext cx="878497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pl-PL" altLang="pl-PL" b="1" dirty="0">
                <a:latin typeface="+mj-lt"/>
              </a:rPr>
              <a:t>Stan realizacji 16 RPO </a:t>
            </a:r>
            <a:br>
              <a:rPr lang="pl-PL" altLang="pl-PL" b="1" dirty="0">
                <a:latin typeface="+mj-lt"/>
              </a:rPr>
            </a:br>
            <a:r>
              <a:rPr lang="pl-PL" altLang="pl-PL" sz="2400" b="1" dirty="0">
                <a:latin typeface="+mj-lt"/>
              </a:rPr>
              <a:t>dane na 14 listopada 2018 r.</a:t>
            </a:r>
            <a:endParaRPr lang="pl-PL" alt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78" y="1268760"/>
            <a:ext cx="7774018" cy="4990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lipsa 2"/>
          <p:cNvSpPr/>
          <p:nvPr/>
        </p:nvSpPr>
        <p:spPr>
          <a:xfrm rot="2582610">
            <a:off x="6259868" y="4742991"/>
            <a:ext cx="406328" cy="193716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154328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5" name="pole tekstowe 8"/>
          <p:cNvSpPr txBox="1">
            <a:spLocks noChangeArrowheads="1"/>
          </p:cNvSpPr>
          <p:nvPr/>
        </p:nvSpPr>
        <p:spPr bwMode="auto">
          <a:xfrm>
            <a:off x="251520" y="188641"/>
            <a:ext cx="878497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pl-PL" altLang="pl-PL" b="1" dirty="0">
                <a:latin typeface="+mj-lt"/>
              </a:rPr>
              <a:t>Stan realizacji 16 RPO </a:t>
            </a:r>
            <a:br>
              <a:rPr lang="pl-PL" altLang="pl-PL" b="1" dirty="0">
                <a:latin typeface="+mj-lt"/>
              </a:rPr>
            </a:br>
            <a:r>
              <a:rPr lang="pl-PL" altLang="pl-PL" sz="2400" b="1" dirty="0">
                <a:latin typeface="+mj-lt"/>
              </a:rPr>
              <a:t>dane na 14 listopada 2018 r.</a:t>
            </a:r>
            <a:endParaRPr lang="pl-PL" alt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540" y="1374552"/>
            <a:ext cx="7685894" cy="499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lipsa 5"/>
          <p:cNvSpPr/>
          <p:nvPr/>
        </p:nvSpPr>
        <p:spPr>
          <a:xfrm rot="2717509">
            <a:off x="2780955" y="4837188"/>
            <a:ext cx="406328" cy="193716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417578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22531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5" name="pole tekstowe 8"/>
          <p:cNvSpPr txBox="1">
            <a:spLocks noChangeArrowheads="1"/>
          </p:cNvSpPr>
          <p:nvPr/>
        </p:nvSpPr>
        <p:spPr bwMode="auto">
          <a:xfrm>
            <a:off x="251520" y="188641"/>
            <a:ext cx="878497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pl-PL" altLang="pl-PL" b="1" dirty="0">
                <a:latin typeface="TitilliumText25L" pitchFamily="50" charset="-18"/>
              </a:rPr>
              <a:t>Stan realizacji 16 RPO </a:t>
            </a:r>
            <a:br>
              <a:rPr lang="pl-PL" altLang="pl-PL" b="1" dirty="0">
                <a:latin typeface="TitilliumText25L" pitchFamily="50" charset="-18"/>
              </a:rPr>
            </a:br>
            <a:r>
              <a:rPr lang="pl-PL" altLang="pl-PL" sz="2400" b="1" dirty="0">
                <a:latin typeface="TitilliumText25L" pitchFamily="50" charset="-18"/>
              </a:rPr>
              <a:t>dane na 14 listopada </a:t>
            </a:r>
            <a:r>
              <a:rPr lang="pl-PL" altLang="pl-PL" sz="2400" b="1">
                <a:latin typeface="TitilliumText25L" pitchFamily="50" charset="-18"/>
              </a:rPr>
              <a:t>2018 r.</a:t>
            </a:r>
            <a:endParaRPr lang="pl-PL" alt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TitilliumText25L" pitchFamily="50" charset="-1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" y="1340768"/>
            <a:ext cx="8286750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lipsa 5"/>
          <p:cNvSpPr/>
          <p:nvPr/>
        </p:nvSpPr>
        <p:spPr>
          <a:xfrm rot="2634193">
            <a:off x="3436435" y="4681589"/>
            <a:ext cx="406328" cy="193716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8908666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5" name="pole tekstowe 8"/>
          <p:cNvSpPr txBox="1">
            <a:spLocks noChangeArrowheads="1"/>
          </p:cNvSpPr>
          <p:nvPr/>
        </p:nvSpPr>
        <p:spPr bwMode="auto">
          <a:xfrm>
            <a:off x="251520" y="188641"/>
            <a:ext cx="878497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pl-PL" altLang="pl-PL" b="1" dirty="0">
                <a:latin typeface="+mj-lt"/>
              </a:rPr>
              <a:t>Realizacja zasady N+3</a:t>
            </a:r>
            <a:br>
              <a:rPr lang="pl-PL" altLang="pl-PL" b="1" dirty="0">
                <a:latin typeface="+mj-lt"/>
              </a:rPr>
            </a:br>
            <a:r>
              <a:rPr lang="pl-PL" altLang="pl-PL" sz="2400" b="1" dirty="0">
                <a:latin typeface="+mj-lt"/>
              </a:rPr>
              <a:t>dane na 15 listopada 2018 r.</a:t>
            </a:r>
            <a:endParaRPr lang="pl-PL" altLang="pl-PL" sz="28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690074"/>
              </p:ext>
            </p:extLst>
          </p:nvPr>
        </p:nvGraphicFramePr>
        <p:xfrm>
          <a:off x="353332" y="1603148"/>
          <a:ext cx="8640963" cy="4327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5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85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9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01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113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2694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2143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3933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9649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97571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u="none" strike="noStrike" dirty="0">
                          <a:effectLst/>
                          <a:latin typeface="Myriad Pro" pitchFamily="34" charset="0"/>
                        </a:rPr>
                        <a:t> </a:t>
                      </a:r>
                      <a:endParaRPr lang="pl-PL" sz="1200" b="1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u="none" strike="noStrike" dirty="0">
                          <a:effectLst/>
                          <a:latin typeface="Myriad Pro" pitchFamily="34" charset="0"/>
                        </a:rPr>
                        <a:t>2014</a:t>
                      </a:r>
                      <a:endParaRPr lang="pl-PL" sz="1200" b="1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u="none" strike="noStrike" dirty="0">
                          <a:effectLst/>
                          <a:latin typeface="Myriad Pro" pitchFamily="34" charset="0"/>
                        </a:rPr>
                        <a:t>2015</a:t>
                      </a:r>
                      <a:endParaRPr lang="pl-PL" sz="1200" b="1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u="none" strike="noStrike" dirty="0">
                          <a:effectLst/>
                          <a:latin typeface="Myriad Pro" pitchFamily="34" charset="0"/>
                        </a:rPr>
                        <a:t>2016</a:t>
                      </a:r>
                      <a:endParaRPr lang="pl-PL" sz="1200" b="1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u="none" strike="noStrike" dirty="0">
                          <a:effectLst/>
                          <a:latin typeface="Myriad Pro" pitchFamily="34" charset="0"/>
                        </a:rPr>
                        <a:t>2017</a:t>
                      </a:r>
                      <a:endParaRPr lang="pl-PL" sz="1200" b="1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u="none" strike="noStrike" dirty="0">
                          <a:effectLst/>
                          <a:latin typeface="Myriad Pro" pitchFamily="34" charset="0"/>
                        </a:rPr>
                        <a:t>2018</a:t>
                      </a:r>
                      <a:endParaRPr lang="pl-PL" sz="1200" b="1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u="none" strike="noStrike" dirty="0">
                          <a:effectLst/>
                          <a:latin typeface="Myriad Pro" pitchFamily="34" charset="0"/>
                        </a:rPr>
                        <a:t>2019</a:t>
                      </a:r>
                      <a:endParaRPr lang="pl-PL" sz="1200" b="1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u="none" strike="noStrike" dirty="0">
                          <a:effectLst/>
                          <a:latin typeface="Myriad Pro" pitchFamily="34" charset="0"/>
                        </a:rPr>
                        <a:t>2020</a:t>
                      </a:r>
                      <a:endParaRPr lang="pl-PL" sz="1200" b="1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u="none" strike="noStrike" dirty="0">
                          <a:effectLst/>
                          <a:latin typeface="Myriad Pro" pitchFamily="34" charset="0"/>
                        </a:rPr>
                        <a:t>2021</a:t>
                      </a:r>
                      <a:endParaRPr lang="pl-PL" sz="1200" b="1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u="none" strike="noStrike" dirty="0">
                          <a:effectLst/>
                          <a:latin typeface="Myriad Pro" pitchFamily="34" charset="0"/>
                        </a:rPr>
                        <a:t>2022</a:t>
                      </a:r>
                      <a:endParaRPr lang="pl-PL" sz="1200" b="1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u="none" strike="noStrike" dirty="0">
                          <a:effectLst/>
                          <a:latin typeface="Myriad Pro" pitchFamily="34" charset="0"/>
                        </a:rPr>
                        <a:t>2023</a:t>
                      </a:r>
                      <a:endParaRPr lang="pl-PL" sz="1200" b="1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u="none" strike="noStrike" dirty="0">
                          <a:effectLst/>
                          <a:latin typeface="Myriad Pro" pitchFamily="34" charset="0"/>
                        </a:rPr>
                        <a:t> N+3  (EUR)</a:t>
                      </a:r>
                      <a:endParaRPr lang="pl-PL" sz="1200" b="1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1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1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1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1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158 829 513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275 178 007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397 523 546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527 230 691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664 280 773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1 150 818 353</a:t>
                      </a:r>
                    </a:p>
                  </a:txBody>
                  <a:tcPr marL="8455" marR="8455" marT="845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u="none" strike="noStrike" dirty="0">
                          <a:effectLst/>
                          <a:latin typeface="Myriad Pro" pitchFamily="34" charset="0"/>
                        </a:rPr>
                        <a:t>EFRR 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229 658 719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 229 658 719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229 658 719 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229 658 719 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229 658 719 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229 658 719 </a:t>
                      </a:r>
                    </a:p>
                  </a:txBody>
                  <a:tcPr marL="8455" marR="8455" marT="845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Myriad Pro" pitchFamily="34" charset="0"/>
                        </a:rPr>
                        <a:t>Realizacja</a:t>
                      </a: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1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1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1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1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145%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83%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58%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44%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35%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20%</a:t>
                      </a:r>
                    </a:p>
                  </a:txBody>
                  <a:tcPr marL="8455" marR="8455" marT="845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Myriad Pro" pitchFamily="34" charset="0"/>
                        </a:rPr>
                        <a:t>Poziom realizacji</a:t>
                      </a: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1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1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1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1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62 164 568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107 702 415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155 587 454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206 353 767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259 994 045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450 420 863</a:t>
                      </a:r>
                    </a:p>
                  </a:txBody>
                  <a:tcPr marL="8455" marR="8455" marT="845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u="none" strike="noStrike" dirty="0">
                          <a:effectLst/>
                          <a:latin typeface="Myriad Pro" pitchFamily="34" charset="0"/>
                        </a:rPr>
                        <a:t>EFS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68 338 165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68 338 165 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 68 338 165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68 338 165 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68 338 165 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68 338 165 </a:t>
                      </a:r>
                    </a:p>
                  </a:txBody>
                  <a:tcPr marL="8455" marR="8455" marT="845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Myriad Pro" pitchFamily="34" charset="0"/>
                        </a:rPr>
                        <a:t>Realizacja</a:t>
                      </a: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1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1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1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1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110%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63%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44%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33%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26%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15%</a:t>
                      </a:r>
                    </a:p>
                  </a:txBody>
                  <a:tcPr marL="8455" marR="8455" marT="845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Myriad Pro" pitchFamily="34" charset="0"/>
                        </a:rPr>
                        <a:t>Poziom realizacji</a:t>
                      </a: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1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1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1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1" u="none" strike="noStrike" dirty="0">
                        <a:solidFill>
                          <a:srgbClr val="000000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220 994 081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i="0" u="none" strike="noStrike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382 880 422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553 111 000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733 584 458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924 274 818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1 601 239 216</a:t>
                      </a:r>
                    </a:p>
                  </a:txBody>
                  <a:tcPr marL="8455" marR="8455" marT="845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20648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u="none" strike="noStrike" dirty="0">
                          <a:effectLst/>
                          <a:latin typeface="Myriad Pro" pitchFamily="34" charset="0"/>
                        </a:rPr>
                        <a:t>realizacja zasady n+3 RAZEM</a:t>
                      </a:r>
                      <a:endParaRPr lang="pl-PL" sz="1200" b="1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297 996 884</a:t>
                      </a:r>
                    </a:p>
                  </a:txBody>
                  <a:tcPr marL="8455" marR="8455" marT="845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297 996 884 </a:t>
                      </a:r>
                    </a:p>
                  </a:txBody>
                  <a:tcPr marL="8455" marR="8455" marT="845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297 996 884 </a:t>
                      </a:r>
                    </a:p>
                  </a:txBody>
                  <a:tcPr marL="8455" marR="8455" marT="845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297 996 884 </a:t>
                      </a:r>
                    </a:p>
                  </a:txBody>
                  <a:tcPr marL="8455" marR="8455" marT="845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l-PL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Myriad Pro"/>
                          <a:ea typeface="+mn-ea"/>
                          <a:cs typeface="+mn-cs"/>
                        </a:rPr>
                        <a:t> 297 996 884</a:t>
                      </a:r>
                    </a:p>
                  </a:txBody>
                  <a:tcPr marL="8455" marR="8455" marT="845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297 996 884 </a:t>
                      </a:r>
                    </a:p>
                  </a:txBody>
                  <a:tcPr marL="8455" marR="8455" marT="8455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1" u="none" strike="noStrike" dirty="0">
                          <a:effectLst/>
                          <a:latin typeface="Myriad Pro" pitchFamily="34" charset="0"/>
                        </a:rPr>
                        <a:t>poziom realizacji zasady n+3 RAZEM</a:t>
                      </a:r>
                      <a:endParaRPr lang="pl-PL" sz="1200" b="1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Myriad Pro" pitchFamily="34" charset="0"/>
                        </a:rPr>
                        <a:t> </a:t>
                      </a:r>
                      <a:endParaRPr lang="pl-PL" sz="1200" b="1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Myriad Pro" pitchFamily="34" charset="0"/>
                        </a:rPr>
                        <a:t> </a:t>
                      </a:r>
                      <a:endParaRPr lang="pl-PL" sz="1200" b="1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Myriad Pro" pitchFamily="34" charset="0"/>
                        </a:rPr>
                        <a:t> </a:t>
                      </a:r>
                      <a:endParaRPr lang="pl-PL" sz="1200" b="1" i="0" u="none" strike="noStrike" dirty="0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>
                          <a:effectLst/>
                          <a:latin typeface="Myriad Pro" pitchFamily="34" charset="0"/>
                        </a:rPr>
                        <a:t> </a:t>
                      </a:r>
                      <a:endParaRPr lang="pl-PL" sz="1200" b="1" i="0" u="none" strike="noStrike">
                        <a:solidFill>
                          <a:srgbClr val="FFFFFF"/>
                        </a:solidFill>
                        <a:effectLst/>
                        <a:latin typeface="Myriad Pro" pitchFamily="34" charset="0"/>
                      </a:endParaRPr>
                    </a:p>
                  </a:txBody>
                  <a:tcPr marL="8742" marR="8742" marT="874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2400" b="1" i="0" u="none" strike="noStrike" dirty="0">
                          <a:solidFill>
                            <a:srgbClr val="FF0000"/>
                          </a:solidFill>
                          <a:effectLst/>
                          <a:latin typeface="Myriad Pro"/>
                        </a:rPr>
                        <a:t>135%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2400" b="1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78%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2400" b="1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54%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2400" b="1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41%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l-PL" sz="2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Myriad Pro"/>
                          <a:ea typeface="+mn-ea"/>
                          <a:cs typeface="+mn-cs"/>
                        </a:rPr>
                        <a:t>32%</a:t>
                      </a:r>
                    </a:p>
                  </a:txBody>
                  <a:tcPr marL="8455" marR="8455" marT="84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2400" b="1" i="0" u="none" strike="noStrike" dirty="0">
                          <a:solidFill>
                            <a:schemeClr val="tx1"/>
                          </a:solidFill>
                          <a:effectLst/>
                          <a:latin typeface="Myriad Pro"/>
                        </a:rPr>
                        <a:t>19%</a:t>
                      </a:r>
                    </a:p>
                  </a:txBody>
                  <a:tcPr marL="8455" marR="8455" marT="845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194794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1990</TotalTime>
  <Words>2077</Words>
  <Application>Microsoft Office PowerPoint</Application>
  <PresentationFormat>Pokaz na ekranie (4:3)</PresentationFormat>
  <Paragraphs>700</Paragraphs>
  <Slides>35</Slides>
  <Notes>9</Notes>
  <HiddenSlides>0</HiddenSlides>
  <MMClips>0</MMClips>
  <ScaleCrop>false</ScaleCrop>
  <HeadingPairs>
    <vt:vector size="8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35</vt:i4>
      </vt:variant>
    </vt:vector>
  </HeadingPairs>
  <TitlesOfParts>
    <vt:vector size="43" baseType="lpstr">
      <vt:lpstr>Arial</vt:lpstr>
      <vt:lpstr>Calibri</vt:lpstr>
      <vt:lpstr>Myriad Pro</vt:lpstr>
      <vt:lpstr>Times New Roman</vt:lpstr>
      <vt:lpstr>TitilliumText25L</vt:lpstr>
      <vt:lpstr>Wingdings</vt:lpstr>
      <vt:lpstr>Motyw pakietu Office</vt:lpstr>
      <vt:lpstr>Microsoft Excel 97-2003 Worksheet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 Kluczowe strony kontraktu i porozumienia </vt:lpstr>
      <vt:lpstr>Prezentacja programu PowerPoint</vt:lpstr>
    </vt:vector>
  </TitlesOfParts>
  <Company>Urząd Marszałkowski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ijasinski</dc:creator>
  <cp:lastModifiedBy>Aleksandra Kosowicz</cp:lastModifiedBy>
  <cp:revision>73</cp:revision>
  <cp:lastPrinted>2018-11-28T16:33:28Z</cp:lastPrinted>
  <dcterms:created xsi:type="dcterms:W3CDTF">2018-11-09T09:37:38Z</dcterms:created>
  <dcterms:modified xsi:type="dcterms:W3CDTF">2018-11-30T11:15:22Z</dcterms:modified>
</cp:coreProperties>
</file>